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6F5C6B-2D27-4C1D-877B-6D6AEE0E47F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24476BA3-5CF5-4F87-8D56-C170A00D4D26}">
      <dgm:prSet/>
      <dgm:spPr/>
      <dgm:t>
        <a:bodyPr/>
        <a:lstStyle/>
        <a:p>
          <a:pPr rtl="0"/>
          <a:r>
            <a:rPr lang="en-US" dirty="0" smtClean="0">
              <a:solidFill>
                <a:schemeClr val="bg1"/>
              </a:solidFill>
            </a:rPr>
            <a:t>Did you know that a student who misses 10 days or more during a school year is less likely to graduate from high school and or ever enroll in college</a:t>
          </a:r>
          <a:r>
            <a:rPr lang="en-US" dirty="0" smtClean="0"/>
            <a:t>?</a:t>
          </a:r>
          <a:endParaRPr lang="en-US" dirty="0"/>
        </a:p>
      </dgm:t>
    </dgm:pt>
    <dgm:pt modelId="{9EE4374D-764C-4C62-8ABF-A959E505776C}" type="parTrans" cxnId="{D6342424-B84B-4ED3-B32E-B93EAB59456C}">
      <dgm:prSet/>
      <dgm:spPr/>
      <dgm:t>
        <a:bodyPr/>
        <a:lstStyle/>
        <a:p>
          <a:endParaRPr lang="en-US"/>
        </a:p>
      </dgm:t>
    </dgm:pt>
    <dgm:pt modelId="{D778C258-2B6F-408C-9656-689E7ECB4CDD}" type="sibTrans" cxnId="{D6342424-B84B-4ED3-B32E-B93EAB59456C}">
      <dgm:prSet/>
      <dgm:spPr/>
      <dgm:t>
        <a:bodyPr/>
        <a:lstStyle/>
        <a:p>
          <a:endParaRPr lang="en-US"/>
        </a:p>
      </dgm:t>
    </dgm:pt>
    <dgm:pt modelId="{B49DAD82-1BDE-4ED2-B2EA-D00E295358B8}">
      <dgm:prSet/>
      <dgm:spPr/>
      <dgm:t>
        <a:bodyPr/>
        <a:lstStyle/>
        <a:p>
          <a:pPr rtl="0"/>
          <a:r>
            <a:rPr lang="en-US" dirty="0" smtClean="0">
              <a:solidFill>
                <a:schemeClr val="bg1"/>
              </a:solidFill>
            </a:rPr>
            <a:t>If you think missing a day here or there won’t matter, think again. By missing just one day every two weeks, you would be on track to miss two full weeks in a semester or nearly a month of school for the year. </a:t>
          </a:r>
          <a:endParaRPr lang="en-US" dirty="0">
            <a:solidFill>
              <a:schemeClr val="bg1"/>
            </a:solidFill>
          </a:endParaRPr>
        </a:p>
      </dgm:t>
    </dgm:pt>
    <dgm:pt modelId="{BAC07F50-21B4-44E6-9C7E-A4FBC1BF4911}" type="parTrans" cxnId="{980D72C7-16F6-4B8E-92DB-0661E283F2F7}">
      <dgm:prSet/>
      <dgm:spPr/>
      <dgm:t>
        <a:bodyPr/>
        <a:lstStyle/>
        <a:p>
          <a:endParaRPr lang="en-US"/>
        </a:p>
      </dgm:t>
    </dgm:pt>
    <dgm:pt modelId="{7F2FDBEE-5FC1-4A65-8AAC-35A9B365DE0A}" type="sibTrans" cxnId="{980D72C7-16F6-4B8E-92DB-0661E283F2F7}">
      <dgm:prSet/>
      <dgm:spPr/>
      <dgm:t>
        <a:bodyPr/>
        <a:lstStyle/>
        <a:p>
          <a:endParaRPr lang="en-US"/>
        </a:p>
      </dgm:t>
    </dgm:pt>
    <dgm:pt modelId="{EE51F287-0B22-4881-BBF6-D4773E921A2B}">
      <dgm:prSet/>
      <dgm:spPr/>
      <dgm:t>
        <a:bodyPr/>
        <a:lstStyle/>
        <a:p>
          <a:pPr rtl="0"/>
          <a:r>
            <a:rPr lang="en-US" dirty="0" smtClean="0">
              <a:solidFill>
                <a:schemeClr val="bg1"/>
              </a:solidFill>
            </a:rPr>
            <a:t>Showing up every day is a skill that you are developing that will help you do well in class and with getting and keeping a job later on.</a:t>
          </a:r>
          <a:endParaRPr lang="en-US" dirty="0">
            <a:solidFill>
              <a:schemeClr val="bg1"/>
            </a:solidFill>
          </a:endParaRPr>
        </a:p>
      </dgm:t>
    </dgm:pt>
    <dgm:pt modelId="{80390326-8EA0-4B3D-BC11-FA3DD6900651}" type="parTrans" cxnId="{7BCB0E11-F3F0-4D26-B042-3BA407EF1D34}">
      <dgm:prSet/>
      <dgm:spPr/>
      <dgm:t>
        <a:bodyPr/>
        <a:lstStyle/>
        <a:p>
          <a:endParaRPr lang="en-US"/>
        </a:p>
      </dgm:t>
    </dgm:pt>
    <dgm:pt modelId="{210B2A3E-39D3-44D7-BFC8-B0722435DD67}" type="sibTrans" cxnId="{7BCB0E11-F3F0-4D26-B042-3BA407EF1D34}">
      <dgm:prSet/>
      <dgm:spPr/>
      <dgm:t>
        <a:bodyPr/>
        <a:lstStyle/>
        <a:p>
          <a:endParaRPr lang="en-US"/>
        </a:p>
      </dgm:t>
    </dgm:pt>
    <dgm:pt modelId="{AB096805-67F1-44B4-8CA6-BE5B525AE681}">
      <dgm:prSet/>
      <dgm:spPr/>
      <dgm:t>
        <a:bodyPr/>
        <a:lstStyle/>
        <a:p>
          <a:pPr rtl="0"/>
          <a:r>
            <a:rPr lang="en-US" dirty="0" smtClean="0">
              <a:solidFill>
                <a:schemeClr val="bg1"/>
              </a:solidFill>
            </a:rPr>
            <a:t>Chronic absence can affect your ability to earn a living. Dropouts are less likely to succeed in a career. In fact, a high school graduate makes, on average, $1 million more than a dropout over a lifetime.</a:t>
          </a:r>
          <a:endParaRPr lang="en-US" dirty="0">
            <a:solidFill>
              <a:schemeClr val="bg1"/>
            </a:solidFill>
          </a:endParaRPr>
        </a:p>
      </dgm:t>
    </dgm:pt>
    <dgm:pt modelId="{B4D28658-6644-4AF0-AA3D-64CE4F3E9701}" type="parTrans" cxnId="{AFB144CA-4D38-4775-8315-F78E6F38BAEE}">
      <dgm:prSet/>
      <dgm:spPr/>
      <dgm:t>
        <a:bodyPr/>
        <a:lstStyle/>
        <a:p>
          <a:endParaRPr lang="en-US"/>
        </a:p>
      </dgm:t>
    </dgm:pt>
    <dgm:pt modelId="{08B88F38-ED62-4E3E-89C2-6B864965B291}" type="sibTrans" cxnId="{AFB144CA-4D38-4775-8315-F78E6F38BAEE}">
      <dgm:prSet/>
      <dgm:spPr/>
      <dgm:t>
        <a:bodyPr/>
        <a:lstStyle/>
        <a:p>
          <a:endParaRPr lang="en-US"/>
        </a:p>
      </dgm:t>
    </dgm:pt>
    <dgm:pt modelId="{33D426A8-838A-4444-8766-B59619E429B2}" type="pres">
      <dgm:prSet presAssocID="{CC6F5C6B-2D27-4C1D-877B-6D6AEE0E47F8}" presName="hierChild1" presStyleCnt="0">
        <dgm:presLayoutVars>
          <dgm:orgChart val="1"/>
          <dgm:chPref val="1"/>
          <dgm:dir/>
          <dgm:animOne val="branch"/>
          <dgm:animLvl val="lvl"/>
          <dgm:resizeHandles/>
        </dgm:presLayoutVars>
      </dgm:prSet>
      <dgm:spPr/>
      <dgm:t>
        <a:bodyPr/>
        <a:lstStyle/>
        <a:p>
          <a:endParaRPr lang="en-US"/>
        </a:p>
      </dgm:t>
    </dgm:pt>
    <dgm:pt modelId="{44A1A3ED-0255-4FEC-9635-47971A74BF4E}" type="pres">
      <dgm:prSet presAssocID="{24476BA3-5CF5-4F87-8D56-C170A00D4D26}" presName="hierRoot1" presStyleCnt="0">
        <dgm:presLayoutVars>
          <dgm:hierBranch val="init"/>
        </dgm:presLayoutVars>
      </dgm:prSet>
      <dgm:spPr/>
    </dgm:pt>
    <dgm:pt modelId="{B2440022-4FE4-4E5A-8436-DB350F946472}" type="pres">
      <dgm:prSet presAssocID="{24476BA3-5CF5-4F87-8D56-C170A00D4D26}" presName="rootComposite1" presStyleCnt="0"/>
      <dgm:spPr/>
    </dgm:pt>
    <dgm:pt modelId="{BD5F05B5-C552-4268-9806-8EE1B002B9B7}" type="pres">
      <dgm:prSet presAssocID="{24476BA3-5CF5-4F87-8D56-C170A00D4D26}" presName="rootText1" presStyleLbl="node0" presStyleIdx="0" presStyleCnt="4" custScaleY="156149">
        <dgm:presLayoutVars>
          <dgm:chPref val="3"/>
        </dgm:presLayoutVars>
      </dgm:prSet>
      <dgm:spPr/>
      <dgm:t>
        <a:bodyPr/>
        <a:lstStyle/>
        <a:p>
          <a:endParaRPr lang="en-US"/>
        </a:p>
      </dgm:t>
    </dgm:pt>
    <dgm:pt modelId="{C24ED3B0-5211-45A2-8FAE-DA77E37C0C7D}" type="pres">
      <dgm:prSet presAssocID="{24476BA3-5CF5-4F87-8D56-C170A00D4D26}" presName="rootConnector1" presStyleLbl="node1" presStyleIdx="0" presStyleCnt="0"/>
      <dgm:spPr/>
      <dgm:t>
        <a:bodyPr/>
        <a:lstStyle/>
        <a:p>
          <a:endParaRPr lang="en-US"/>
        </a:p>
      </dgm:t>
    </dgm:pt>
    <dgm:pt modelId="{7AC1CCD9-D610-4F8A-8FF6-386039847977}" type="pres">
      <dgm:prSet presAssocID="{24476BA3-5CF5-4F87-8D56-C170A00D4D26}" presName="hierChild2" presStyleCnt="0"/>
      <dgm:spPr/>
    </dgm:pt>
    <dgm:pt modelId="{29CBE6B1-74DD-4294-B1F6-CFF9A60F11AD}" type="pres">
      <dgm:prSet presAssocID="{24476BA3-5CF5-4F87-8D56-C170A00D4D26}" presName="hierChild3" presStyleCnt="0"/>
      <dgm:spPr/>
    </dgm:pt>
    <dgm:pt modelId="{84947588-BD6E-42A0-9580-C0E1CB889101}" type="pres">
      <dgm:prSet presAssocID="{B49DAD82-1BDE-4ED2-B2EA-D00E295358B8}" presName="hierRoot1" presStyleCnt="0">
        <dgm:presLayoutVars>
          <dgm:hierBranch val="init"/>
        </dgm:presLayoutVars>
      </dgm:prSet>
      <dgm:spPr/>
    </dgm:pt>
    <dgm:pt modelId="{4E2995DD-A5A5-4983-8C10-70A2BBE65BAC}" type="pres">
      <dgm:prSet presAssocID="{B49DAD82-1BDE-4ED2-B2EA-D00E295358B8}" presName="rootComposite1" presStyleCnt="0"/>
      <dgm:spPr/>
    </dgm:pt>
    <dgm:pt modelId="{067E6D12-9A41-424C-9BD2-A43B3422330D}" type="pres">
      <dgm:prSet presAssocID="{B49DAD82-1BDE-4ED2-B2EA-D00E295358B8}" presName="rootText1" presStyleLbl="node0" presStyleIdx="1" presStyleCnt="4" custScaleY="160874">
        <dgm:presLayoutVars>
          <dgm:chPref val="3"/>
        </dgm:presLayoutVars>
      </dgm:prSet>
      <dgm:spPr/>
      <dgm:t>
        <a:bodyPr/>
        <a:lstStyle/>
        <a:p>
          <a:endParaRPr lang="en-US"/>
        </a:p>
      </dgm:t>
    </dgm:pt>
    <dgm:pt modelId="{1868A193-0F04-4992-B70C-6757DD2BFDC9}" type="pres">
      <dgm:prSet presAssocID="{B49DAD82-1BDE-4ED2-B2EA-D00E295358B8}" presName="rootConnector1" presStyleLbl="node1" presStyleIdx="0" presStyleCnt="0"/>
      <dgm:spPr/>
      <dgm:t>
        <a:bodyPr/>
        <a:lstStyle/>
        <a:p>
          <a:endParaRPr lang="en-US"/>
        </a:p>
      </dgm:t>
    </dgm:pt>
    <dgm:pt modelId="{546219BB-2A1A-43E8-8AA6-DEBC3EBF91BF}" type="pres">
      <dgm:prSet presAssocID="{B49DAD82-1BDE-4ED2-B2EA-D00E295358B8}" presName="hierChild2" presStyleCnt="0"/>
      <dgm:spPr/>
    </dgm:pt>
    <dgm:pt modelId="{06E8D01C-704C-4925-97BC-6D3844035907}" type="pres">
      <dgm:prSet presAssocID="{B49DAD82-1BDE-4ED2-B2EA-D00E295358B8}" presName="hierChild3" presStyleCnt="0"/>
      <dgm:spPr/>
    </dgm:pt>
    <dgm:pt modelId="{164C1F38-E486-4B3A-A31B-73A206D6BFE5}" type="pres">
      <dgm:prSet presAssocID="{EE51F287-0B22-4881-BBF6-D4773E921A2B}" presName="hierRoot1" presStyleCnt="0">
        <dgm:presLayoutVars>
          <dgm:hierBranch val="init"/>
        </dgm:presLayoutVars>
      </dgm:prSet>
      <dgm:spPr/>
    </dgm:pt>
    <dgm:pt modelId="{989412C1-8F9C-4779-A82E-2839BF123452}" type="pres">
      <dgm:prSet presAssocID="{EE51F287-0B22-4881-BBF6-D4773E921A2B}" presName="rootComposite1" presStyleCnt="0"/>
      <dgm:spPr/>
    </dgm:pt>
    <dgm:pt modelId="{46DB90F1-8B0B-47C1-A558-2668B3E52CB9}" type="pres">
      <dgm:prSet presAssocID="{EE51F287-0B22-4881-BBF6-D4773E921A2B}" presName="rootText1" presStyleLbl="node0" presStyleIdx="2" presStyleCnt="4" custScaleY="162449">
        <dgm:presLayoutVars>
          <dgm:chPref val="3"/>
        </dgm:presLayoutVars>
      </dgm:prSet>
      <dgm:spPr/>
      <dgm:t>
        <a:bodyPr/>
        <a:lstStyle/>
        <a:p>
          <a:endParaRPr lang="en-US"/>
        </a:p>
      </dgm:t>
    </dgm:pt>
    <dgm:pt modelId="{FE893509-B1E6-4EF4-9B00-AE2C245D68AD}" type="pres">
      <dgm:prSet presAssocID="{EE51F287-0B22-4881-BBF6-D4773E921A2B}" presName="rootConnector1" presStyleLbl="node1" presStyleIdx="0" presStyleCnt="0"/>
      <dgm:spPr/>
      <dgm:t>
        <a:bodyPr/>
        <a:lstStyle/>
        <a:p>
          <a:endParaRPr lang="en-US"/>
        </a:p>
      </dgm:t>
    </dgm:pt>
    <dgm:pt modelId="{D5D7F6AE-C811-45DD-9089-B0CDC1EC9F04}" type="pres">
      <dgm:prSet presAssocID="{EE51F287-0B22-4881-BBF6-D4773E921A2B}" presName="hierChild2" presStyleCnt="0"/>
      <dgm:spPr/>
    </dgm:pt>
    <dgm:pt modelId="{242BE76C-9D9D-4ED9-B992-4BE2521D16E6}" type="pres">
      <dgm:prSet presAssocID="{EE51F287-0B22-4881-BBF6-D4773E921A2B}" presName="hierChild3" presStyleCnt="0"/>
      <dgm:spPr/>
    </dgm:pt>
    <dgm:pt modelId="{CB273326-FD01-4252-84A0-6674CA08E59D}" type="pres">
      <dgm:prSet presAssocID="{AB096805-67F1-44B4-8CA6-BE5B525AE681}" presName="hierRoot1" presStyleCnt="0">
        <dgm:presLayoutVars>
          <dgm:hierBranch val="init"/>
        </dgm:presLayoutVars>
      </dgm:prSet>
      <dgm:spPr/>
    </dgm:pt>
    <dgm:pt modelId="{96037A59-0DDD-4E41-9EE4-EF6824BDA599}" type="pres">
      <dgm:prSet presAssocID="{AB096805-67F1-44B4-8CA6-BE5B525AE681}" presName="rootComposite1" presStyleCnt="0"/>
      <dgm:spPr/>
    </dgm:pt>
    <dgm:pt modelId="{680084E3-D46A-486B-B2B6-6D251479FEDB}" type="pres">
      <dgm:prSet presAssocID="{AB096805-67F1-44B4-8CA6-BE5B525AE681}" presName="rootText1" presStyleLbl="node0" presStyleIdx="3" presStyleCnt="4" custScaleY="162449">
        <dgm:presLayoutVars>
          <dgm:chPref val="3"/>
        </dgm:presLayoutVars>
      </dgm:prSet>
      <dgm:spPr/>
      <dgm:t>
        <a:bodyPr/>
        <a:lstStyle/>
        <a:p>
          <a:endParaRPr lang="en-US"/>
        </a:p>
      </dgm:t>
    </dgm:pt>
    <dgm:pt modelId="{4A701D45-A4C2-4EC1-8679-BEC3CB4D7497}" type="pres">
      <dgm:prSet presAssocID="{AB096805-67F1-44B4-8CA6-BE5B525AE681}" presName="rootConnector1" presStyleLbl="node1" presStyleIdx="0" presStyleCnt="0"/>
      <dgm:spPr/>
      <dgm:t>
        <a:bodyPr/>
        <a:lstStyle/>
        <a:p>
          <a:endParaRPr lang="en-US"/>
        </a:p>
      </dgm:t>
    </dgm:pt>
    <dgm:pt modelId="{13F0578C-696B-488D-BFDA-E162163BE8DE}" type="pres">
      <dgm:prSet presAssocID="{AB096805-67F1-44B4-8CA6-BE5B525AE681}" presName="hierChild2" presStyleCnt="0"/>
      <dgm:spPr/>
    </dgm:pt>
    <dgm:pt modelId="{F5456979-6235-4613-88E0-8140BEC06FA8}" type="pres">
      <dgm:prSet presAssocID="{AB096805-67F1-44B4-8CA6-BE5B525AE681}" presName="hierChild3" presStyleCnt="0"/>
      <dgm:spPr/>
    </dgm:pt>
  </dgm:ptLst>
  <dgm:cxnLst>
    <dgm:cxn modelId="{B9AAFC6C-C3BB-4FF0-ACB8-24E3654432AE}" type="presOf" srcId="{B49DAD82-1BDE-4ED2-B2EA-D00E295358B8}" destId="{1868A193-0F04-4992-B70C-6757DD2BFDC9}" srcOrd="1" destOrd="0" presId="urn:microsoft.com/office/officeart/2005/8/layout/orgChart1"/>
    <dgm:cxn modelId="{D6342424-B84B-4ED3-B32E-B93EAB59456C}" srcId="{CC6F5C6B-2D27-4C1D-877B-6D6AEE0E47F8}" destId="{24476BA3-5CF5-4F87-8D56-C170A00D4D26}" srcOrd="0" destOrd="0" parTransId="{9EE4374D-764C-4C62-8ABF-A959E505776C}" sibTransId="{D778C258-2B6F-408C-9656-689E7ECB4CDD}"/>
    <dgm:cxn modelId="{980D72C7-16F6-4B8E-92DB-0661E283F2F7}" srcId="{CC6F5C6B-2D27-4C1D-877B-6D6AEE0E47F8}" destId="{B49DAD82-1BDE-4ED2-B2EA-D00E295358B8}" srcOrd="1" destOrd="0" parTransId="{BAC07F50-21B4-44E6-9C7E-A4FBC1BF4911}" sibTransId="{7F2FDBEE-5FC1-4A65-8AAC-35A9B365DE0A}"/>
    <dgm:cxn modelId="{AFB144CA-4D38-4775-8315-F78E6F38BAEE}" srcId="{CC6F5C6B-2D27-4C1D-877B-6D6AEE0E47F8}" destId="{AB096805-67F1-44B4-8CA6-BE5B525AE681}" srcOrd="3" destOrd="0" parTransId="{B4D28658-6644-4AF0-AA3D-64CE4F3E9701}" sibTransId="{08B88F38-ED62-4E3E-89C2-6B864965B291}"/>
    <dgm:cxn modelId="{48F92D4D-1774-4CD9-9042-B6A44AF7CD0A}" type="presOf" srcId="{AB096805-67F1-44B4-8CA6-BE5B525AE681}" destId="{4A701D45-A4C2-4EC1-8679-BEC3CB4D7497}" srcOrd="1" destOrd="0" presId="urn:microsoft.com/office/officeart/2005/8/layout/orgChart1"/>
    <dgm:cxn modelId="{70E2A8E3-EFCB-4F9D-8CC4-67EF8582C175}" type="presOf" srcId="{EE51F287-0B22-4881-BBF6-D4773E921A2B}" destId="{FE893509-B1E6-4EF4-9B00-AE2C245D68AD}" srcOrd="1" destOrd="0" presId="urn:microsoft.com/office/officeart/2005/8/layout/orgChart1"/>
    <dgm:cxn modelId="{7BCB0E11-F3F0-4D26-B042-3BA407EF1D34}" srcId="{CC6F5C6B-2D27-4C1D-877B-6D6AEE0E47F8}" destId="{EE51F287-0B22-4881-BBF6-D4773E921A2B}" srcOrd="2" destOrd="0" parTransId="{80390326-8EA0-4B3D-BC11-FA3DD6900651}" sibTransId="{210B2A3E-39D3-44D7-BFC8-B0722435DD67}"/>
    <dgm:cxn modelId="{1B8D39B9-8C4A-4160-AF18-37C28AF3657D}" type="presOf" srcId="{24476BA3-5CF5-4F87-8D56-C170A00D4D26}" destId="{BD5F05B5-C552-4268-9806-8EE1B002B9B7}" srcOrd="0" destOrd="0" presId="urn:microsoft.com/office/officeart/2005/8/layout/orgChart1"/>
    <dgm:cxn modelId="{846FB99D-FF97-46D1-9C77-342C0EBAED67}" type="presOf" srcId="{CC6F5C6B-2D27-4C1D-877B-6D6AEE0E47F8}" destId="{33D426A8-838A-4444-8766-B59619E429B2}" srcOrd="0" destOrd="0" presId="urn:microsoft.com/office/officeart/2005/8/layout/orgChart1"/>
    <dgm:cxn modelId="{E5F52899-3E2C-4905-BB65-DBEEA3522A91}" type="presOf" srcId="{24476BA3-5CF5-4F87-8D56-C170A00D4D26}" destId="{C24ED3B0-5211-45A2-8FAE-DA77E37C0C7D}" srcOrd="1" destOrd="0" presId="urn:microsoft.com/office/officeart/2005/8/layout/orgChart1"/>
    <dgm:cxn modelId="{12AC4C77-10A0-46E8-B124-F013A5184DD9}" type="presOf" srcId="{B49DAD82-1BDE-4ED2-B2EA-D00E295358B8}" destId="{067E6D12-9A41-424C-9BD2-A43B3422330D}" srcOrd="0" destOrd="0" presId="urn:microsoft.com/office/officeart/2005/8/layout/orgChart1"/>
    <dgm:cxn modelId="{855D6DDA-236F-4680-A400-A56C603A867D}" type="presOf" srcId="{EE51F287-0B22-4881-BBF6-D4773E921A2B}" destId="{46DB90F1-8B0B-47C1-A558-2668B3E52CB9}" srcOrd="0" destOrd="0" presId="urn:microsoft.com/office/officeart/2005/8/layout/orgChart1"/>
    <dgm:cxn modelId="{3BD0EB98-907D-44BE-9B66-927D529FDA15}" type="presOf" srcId="{AB096805-67F1-44B4-8CA6-BE5B525AE681}" destId="{680084E3-D46A-486B-B2B6-6D251479FEDB}" srcOrd="0" destOrd="0" presId="urn:microsoft.com/office/officeart/2005/8/layout/orgChart1"/>
    <dgm:cxn modelId="{1659ECCA-D356-46CB-A730-A7768EAAEE06}" type="presParOf" srcId="{33D426A8-838A-4444-8766-B59619E429B2}" destId="{44A1A3ED-0255-4FEC-9635-47971A74BF4E}" srcOrd="0" destOrd="0" presId="urn:microsoft.com/office/officeart/2005/8/layout/orgChart1"/>
    <dgm:cxn modelId="{DD54EAD0-E859-4B33-A71E-DC1E27974F1B}" type="presParOf" srcId="{44A1A3ED-0255-4FEC-9635-47971A74BF4E}" destId="{B2440022-4FE4-4E5A-8436-DB350F946472}" srcOrd="0" destOrd="0" presId="urn:microsoft.com/office/officeart/2005/8/layout/orgChart1"/>
    <dgm:cxn modelId="{C9B09947-EE4D-4D09-94B3-87AA63C28CC3}" type="presParOf" srcId="{B2440022-4FE4-4E5A-8436-DB350F946472}" destId="{BD5F05B5-C552-4268-9806-8EE1B002B9B7}" srcOrd="0" destOrd="0" presId="urn:microsoft.com/office/officeart/2005/8/layout/orgChart1"/>
    <dgm:cxn modelId="{3BDB9460-D00F-468E-8325-7139A7BDC3BC}" type="presParOf" srcId="{B2440022-4FE4-4E5A-8436-DB350F946472}" destId="{C24ED3B0-5211-45A2-8FAE-DA77E37C0C7D}" srcOrd="1" destOrd="0" presId="urn:microsoft.com/office/officeart/2005/8/layout/orgChart1"/>
    <dgm:cxn modelId="{6B232FF1-D79C-49CC-889A-25A8E4A180E8}" type="presParOf" srcId="{44A1A3ED-0255-4FEC-9635-47971A74BF4E}" destId="{7AC1CCD9-D610-4F8A-8FF6-386039847977}" srcOrd="1" destOrd="0" presId="urn:microsoft.com/office/officeart/2005/8/layout/orgChart1"/>
    <dgm:cxn modelId="{C3996086-96E9-4526-94C2-3420B5AAFAB2}" type="presParOf" srcId="{44A1A3ED-0255-4FEC-9635-47971A74BF4E}" destId="{29CBE6B1-74DD-4294-B1F6-CFF9A60F11AD}" srcOrd="2" destOrd="0" presId="urn:microsoft.com/office/officeart/2005/8/layout/orgChart1"/>
    <dgm:cxn modelId="{F544051E-1BF9-476E-B06E-4A25EF8A1595}" type="presParOf" srcId="{33D426A8-838A-4444-8766-B59619E429B2}" destId="{84947588-BD6E-42A0-9580-C0E1CB889101}" srcOrd="1" destOrd="0" presId="urn:microsoft.com/office/officeart/2005/8/layout/orgChart1"/>
    <dgm:cxn modelId="{0A135A97-6755-4548-A134-04BB14E45BDB}" type="presParOf" srcId="{84947588-BD6E-42A0-9580-C0E1CB889101}" destId="{4E2995DD-A5A5-4983-8C10-70A2BBE65BAC}" srcOrd="0" destOrd="0" presId="urn:microsoft.com/office/officeart/2005/8/layout/orgChart1"/>
    <dgm:cxn modelId="{B9580729-85E1-44A3-AA80-DF5622AF90F4}" type="presParOf" srcId="{4E2995DD-A5A5-4983-8C10-70A2BBE65BAC}" destId="{067E6D12-9A41-424C-9BD2-A43B3422330D}" srcOrd="0" destOrd="0" presId="urn:microsoft.com/office/officeart/2005/8/layout/orgChart1"/>
    <dgm:cxn modelId="{841B50B4-6183-4C84-B33B-F74DC1597869}" type="presParOf" srcId="{4E2995DD-A5A5-4983-8C10-70A2BBE65BAC}" destId="{1868A193-0F04-4992-B70C-6757DD2BFDC9}" srcOrd="1" destOrd="0" presId="urn:microsoft.com/office/officeart/2005/8/layout/orgChart1"/>
    <dgm:cxn modelId="{3595B0E6-2764-45BC-9576-F77894D7F2A4}" type="presParOf" srcId="{84947588-BD6E-42A0-9580-C0E1CB889101}" destId="{546219BB-2A1A-43E8-8AA6-DEBC3EBF91BF}" srcOrd="1" destOrd="0" presId="urn:microsoft.com/office/officeart/2005/8/layout/orgChart1"/>
    <dgm:cxn modelId="{48A1037E-7A06-4F6C-AB7F-FA80EB0C4103}" type="presParOf" srcId="{84947588-BD6E-42A0-9580-C0E1CB889101}" destId="{06E8D01C-704C-4925-97BC-6D3844035907}" srcOrd="2" destOrd="0" presId="urn:microsoft.com/office/officeart/2005/8/layout/orgChart1"/>
    <dgm:cxn modelId="{217BB1D6-60FB-4AEE-A8E6-4AF0D7E351D0}" type="presParOf" srcId="{33D426A8-838A-4444-8766-B59619E429B2}" destId="{164C1F38-E486-4B3A-A31B-73A206D6BFE5}" srcOrd="2" destOrd="0" presId="urn:microsoft.com/office/officeart/2005/8/layout/orgChart1"/>
    <dgm:cxn modelId="{450715C4-D549-4F18-8E32-0302564DB0D5}" type="presParOf" srcId="{164C1F38-E486-4B3A-A31B-73A206D6BFE5}" destId="{989412C1-8F9C-4779-A82E-2839BF123452}" srcOrd="0" destOrd="0" presId="urn:microsoft.com/office/officeart/2005/8/layout/orgChart1"/>
    <dgm:cxn modelId="{8DFCFB15-BD0D-4164-9D14-90F20E8AAC1A}" type="presParOf" srcId="{989412C1-8F9C-4779-A82E-2839BF123452}" destId="{46DB90F1-8B0B-47C1-A558-2668B3E52CB9}" srcOrd="0" destOrd="0" presId="urn:microsoft.com/office/officeart/2005/8/layout/orgChart1"/>
    <dgm:cxn modelId="{753551A2-4434-4409-8563-46A25374C5EB}" type="presParOf" srcId="{989412C1-8F9C-4779-A82E-2839BF123452}" destId="{FE893509-B1E6-4EF4-9B00-AE2C245D68AD}" srcOrd="1" destOrd="0" presId="urn:microsoft.com/office/officeart/2005/8/layout/orgChart1"/>
    <dgm:cxn modelId="{E9B2350E-FA7F-4944-98A1-59995EE9FBB2}" type="presParOf" srcId="{164C1F38-E486-4B3A-A31B-73A206D6BFE5}" destId="{D5D7F6AE-C811-45DD-9089-B0CDC1EC9F04}" srcOrd="1" destOrd="0" presId="urn:microsoft.com/office/officeart/2005/8/layout/orgChart1"/>
    <dgm:cxn modelId="{2CBFFE8A-F0BD-481E-95CC-DE98589C4933}" type="presParOf" srcId="{164C1F38-E486-4B3A-A31B-73A206D6BFE5}" destId="{242BE76C-9D9D-4ED9-B992-4BE2521D16E6}" srcOrd="2" destOrd="0" presId="urn:microsoft.com/office/officeart/2005/8/layout/orgChart1"/>
    <dgm:cxn modelId="{5AA82F7B-E63B-493B-BD62-00A78AD3C502}" type="presParOf" srcId="{33D426A8-838A-4444-8766-B59619E429B2}" destId="{CB273326-FD01-4252-84A0-6674CA08E59D}" srcOrd="3" destOrd="0" presId="urn:microsoft.com/office/officeart/2005/8/layout/orgChart1"/>
    <dgm:cxn modelId="{ED1B07FB-8A88-4981-8857-F6FD49AC1F64}" type="presParOf" srcId="{CB273326-FD01-4252-84A0-6674CA08E59D}" destId="{96037A59-0DDD-4E41-9EE4-EF6824BDA599}" srcOrd="0" destOrd="0" presId="urn:microsoft.com/office/officeart/2005/8/layout/orgChart1"/>
    <dgm:cxn modelId="{78E79474-BE67-4A7E-A2BD-913771D7C128}" type="presParOf" srcId="{96037A59-0DDD-4E41-9EE4-EF6824BDA599}" destId="{680084E3-D46A-486B-B2B6-6D251479FEDB}" srcOrd="0" destOrd="0" presId="urn:microsoft.com/office/officeart/2005/8/layout/orgChart1"/>
    <dgm:cxn modelId="{CAB23413-7BEF-4ED5-B489-33CC59037A9D}" type="presParOf" srcId="{96037A59-0DDD-4E41-9EE4-EF6824BDA599}" destId="{4A701D45-A4C2-4EC1-8679-BEC3CB4D7497}" srcOrd="1" destOrd="0" presId="urn:microsoft.com/office/officeart/2005/8/layout/orgChart1"/>
    <dgm:cxn modelId="{01566098-AC26-4957-B8AC-72F4B4332B3F}" type="presParOf" srcId="{CB273326-FD01-4252-84A0-6674CA08E59D}" destId="{13F0578C-696B-488D-BFDA-E162163BE8DE}" srcOrd="1" destOrd="0" presId="urn:microsoft.com/office/officeart/2005/8/layout/orgChart1"/>
    <dgm:cxn modelId="{2E895BF1-61F8-4261-896A-BF53AB6BB7AA}" type="presParOf" srcId="{CB273326-FD01-4252-84A0-6674CA08E59D}" destId="{F5456979-6235-4613-88E0-8140BEC06FA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5F05B5-C552-4268-9806-8EE1B002B9B7}">
      <dsp:nvSpPr>
        <dsp:cNvPr id="0" name=""/>
        <dsp:cNvSpPr/>
      </dsp:nvSpPr>
      <dsp:spPr>
        <a:xfrm>
          <a:off x="5154" y="696457"/>
          <a:ext cx="2150098" cy="167867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rtl="0">
            <a:lnSpc>
              <a:spcPct val="90000"/>
            </a:lnSpc>
            <a:spcBef>
              <a:spcPct val="0"/>
            </a:spcBef>
            <a:spcAft>
              <a:spcPct val="35000"/>
            </a:spcAft>
          </a:pPr>
          <a:r>
            <a:rPr lang="en-US" sz="1500" kern="1200" dirty="0" smtClean="0">
              <a:solidFill>
                <a:schemeClr val="bg1"/>
              </a:solidFill>
            </a:rPr>
            <a:t>Did you know that a student who misses 10 days or more during a school year is less likely to graduate from high school and or ever enroll in college</a:t>
          </a:r>
          <a:r>
            <a:rPr lang="en-US" sz="1500" kern="1200" dirty="0" smtClean="0"/>
            <a:t>?</a:t>
          </a:r>
          <a:endParaRPr lang="en-US" sz="1500" kern="1200" dirty="0"/>
        </a:p>
      </dsp:txBody>
      <dsp:txXfrm>
        <a:off x="5154" y="696457"/>
        <a:ext cx="2150098" cy="1678678"/>
      </dsp:txXfrm>
    </dsp:sp>
    <dsp:sp modelId="{067E6D12-9A41-424C-9BD2-A43B3422330D}">
      <dsp:nvSpPr>
        <dsp:cNvPr id="0" name=""/>
        <dsp:cNvSpPr/>
      </dsp:nvSpPr>
      <dsp:spPr>
        <a:xfrm>
          <a:off x="2606774" y="696457"/>
          <a:ext cx="2150098" cy="172947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rtl="0">
            <a:lnSpc>
              <a:spcPct val="90000"/>
            </a:lnSpc>
            <a:spcBef>
              <a:spcPct val="0"/>
            </a:spcBef>
            <a:spcAft>
              <a:spcPct val="35000"/>
            </a:spcAft>
          </a:pPr>
          <a:r>
            <a:rPr lang="en-US" sz="1500" kern="1200" dirty="0" smtClean="0">
              <a:solidFill>
                <a:schemeClr val="bg1"/>
              </a:solidFill>
            </a:rPr>
            <a:t>If you think missing a day here or there won’t matter, think again. By missing just one day every two weeks, you would be on track to miss two full weeks in a semester or nearly a month of school for the year. </a:t>
          </a:r>
          <a:endParaRPr lang="en-US" sz="1500" kern="1200" dirty="0">
            <a:solidFill>
              <a:schemeClr val="bg1"/>
            </a:solidFill>
          </a:endParaRPr>
        </a:p>
      </dsp:txBody>
      <dsp:txXfrm>
        <a:off x="2606774" y="696457"/>
        <a:ext cx="2150098" cy="1729474"/>
      </dsp:txXfrm>
    </dsp:sp>
    <dsp:sp modelId="{46DB90F1-8B0B-47C1-A558-2668B3E52CB9}">
      <dsp:nvSpPr>
        <dsp:cNvPr id="0" name=""/>
        <dsp:cNvSpPr/>
      </dsp:nvSpPr>
      <dsp:spPr>
        <a:xfrm>
          <a:off x="5208393" y="696457"/>
          <a:ext cx="2150098" cy="174640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rtl="0">
            <a:lnSpc>
              <a:spcPct val="90000"/>
            </a:lnSpc>
            <a:spcBef>
              <a:spcPct val="0"/>
            </a:spcBef>
            <a:spcAft>
              <a:spcPct val="35000"/>
            </a:spcAft>
          </a:pPr>
          <a:r>
            <a:rPr lang="en-US" sz="1500" kern="1200" dirty="0" smtClean="0">
              <a:solidFill>
                <a:schemeClr val="bg1"/>
              </a:solidFill>
            </a:rPr>
            <a:t>Showing up every day is a skill that you are developing that will help you do well in class and with getting and keeping a job later on.</a:t>
          </a:r>
          <a:endParaRPr lang="en-US" sz="1500" kern="1200" dirty="0">
            <a:solidFill>
              <a:schemeClr val="bg1"/>
            </a:solidFill>
          </a:endParaRPr>
        </a:p>
      </dsp:txBody>
      <dsp:txXfrm>
        <a:off x="5208393" y="696457"/>
        <a:ext cx="2150098" cy="1746406"/>
      </dsp:txXfrm>
    </dsp:sp>
    <dsp:sp modelId="{680084E3-D46A-486B-B2B6-6D251479FEDB}">
      <dsp:nvSpPr>
        <dsp:cNvPr id="0" name=""/>
        <dsp:cNvSpPr/>
      </dsp:nvSpPr>
      <dsp:spPr>
        <a:xfrm>
          <a:off x="7810012" y="696457"/>
          <a:ext cx="2150098" cy="174640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rtl="0">
            <a:lnSpc>
              <a:spcPct val="90000"/>
            </a:lnSpc>
            <a:spcBef>
              <a:spcPct val="0"/>
            </a:spcBef>
            <a:spcAft>
              <a:spcPct val="35000"/>
            </a:spcAft>
          </a:pPr>
          <a:r>
            <a:rPr lang="en-US" sz="1500" kern="1200" dirty="0" smtClean="0">
              <a:solidFill>
                <a:schemeClr val="bg1"/>
              </a:solidFill>
            </a:rPr>
            <a:t>Chronic absence can affect your ability to earn a living. Dropouts are less likely to succeed in a career. In fact, a high school graduate makes, on average, $1 million more than a dropout over a lifetime.</a:t>
          </a:r>
          <a:endParaRPr lang="en-US" sz="1500" kern="1200" dirty="0">
            <a:solidFill>
              <a:schemeClr val="bg1"/>
            </a:solidFill>
          </a:endParaRPr>
        </a:p>
      </dsp:txBody>
      <dsp:txXfrm>
        <a:off x="7810012" y="696457"/>
        <a:ext cx="2150098" cy="174640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8/25/2023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8/25/2023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hyperlink" Target="mailto:williemae.wright@Baldwin.k12.ga.u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jp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solidFill>
                  <a:schemeClr val="bg1"/>
                </a:solidFill>
              </a:rPr>
              <a:t>SchOOL</a:t>
            </a:r>
            <a:r>
              <a:rPr lang="en-US" b="1" dirty="0" smtClean="0">
                <a:solidFill>
                  <a:schemeClr val="bg1"/>
                </a:solidFill>
              </a:rPr>
              <a:t> ATTENDANCE</a:t>
            </a:r>
            <a:endParaRPr lang="en-US" b="1" dirty="0">
              <a:solidFill>
                <a:schemeClr val="bg1"/>
              </a:solidFill>
            </a:endParaRPr>
          </a:p>
        </p:txBody>
      </p:sp>
      <p:sp>
        <p:nvSpPr>
          <p:cNvPr id="3" name="Subtitle 2"/>
          <p:cNvSpPr>
            <a:spLocks noGrp="1"/>
          </p:cNvSpPr>
          <p:nvPr>
            <p:ph sz="half" idx="1"/>
          </p:nvPr>
        </p:nvSpPr>
        <p:spPr/>
        <p:txBody>
          <a:bodyPr>
            <a:normAutofit/>
          </a:bodyPr>
          <a:lstStyle/>
          <a:p>
            <a:pPr algn="ctr"/>
            <a:r>
              <a:rPr lang="en-US" sz="3600" dirty="0" smtClean="0">
                <a:solidFill>
                  <a:schemeClr val="bg1"/>
                </a:solidFill>
              </a:rPr>
              <a:t>TRUANCY</a:t>
            </a:r>
            <a:endParaRPr lang="en-US" sz="1800" dirty="0" smtClean="0">
              <a:solidFill>
                <a:schemeClr val="bg1"/>
              </a:solidFill>
            </a:endParaRPr>
          </a:p>
          <a:p>
            <a:pPr algn="ctr"/>
            <a:r>
              <a:rPr lang="en-US" sz="1800" dirty="0" smtClean="0">
                <a:solidFill>
                  <a:schemeClr val="bg1"/>
                </a:solidFill>
              </a:rPr>
              <a:t>Counts only unexcused absences</a:t>
            </a:r>
          </a:p>
          <a:p>
            <a:pPr algn="ctr"/>
            <a:r>
              <a:rPr lang="en-US" sz="1800" dirty="0" smtClean="0">
                <a:solidFill>
                  <a:schemeClr val="bg1"/>
                </a:solidFill>
              </a:rPr>
              <a:t>Emphasize compliance with school rules</a:t>
            </a:r>
          </a:p>
          <a:p>
            <a:pPr algn="ctr"/>
            <a:r>
              <a:rPr lang="en-US" sz="1800" dirty="0" smtClean="0">
                <a:solidFill>
                  <a:schemeClr val="bg1"/>
                </a:solidFill>
              </a:rPr>
              <a:t>Relies on legal and administration solutions</a:t>
            </a:r>
            <a:endParaRPr lang="en-US" sz="3600" dirty="0">
              <a:solidFill>
                <a:schemeClr val="bg1"/>
              </a:solidFill>
            </a:endParaRPr>
          </a:p>
        </p:txBody>
      </p:sp>
      <p:sp>
        <p:nvSpPr>
          <p:cNvPr id="4" name="Content Placeholder 3"/>
          <p:cNvSpPr>
            <a:spLocks noGrp="1"/>
          </p:cNvSpPr>
          <p:nvPr>
            <p:ph sz="half" idx="2"/>
          </p:nvPr>
        </p:nvSpPr>
        <p:spPr/>
        <p:txBody>
          <a:bodyPr>
            <a:normAutofit/>
          </a:bodyPr>
          <a:lstStyle/>
          <a:p>
            <a:pPr algn="ctr"/>
            <a:r>
              <a:rPr lang="en-US" sz="3600" dirty="0" smtClean="0">
                <a:solidFill>
                  <a:schemeClr val="bg1"/>
                </a:solidFill>
              </a:rPr>
              <a:t>CHRONIC ABSENTEEISM</a:t>
            </a:r>
          </a:p>
          <a:p>
            <a:pPr algn="ctr"/>
            <a:r>
              <a:rPr lang="en-US" sz="1800" dirty="0" smtClean="0">
                <a:solidFill>
                  <a:schemeClr val="bg1"/>
                </a:solidFill>
              </a:rPr>
              <a:t>Counts all absences, excuse, unexcused, and suspensions</a:t>
            </a:r>
          </a:p>
          <a:p>
            <a:pPr algn="ctr"/>
            <a:r>
              <a:rPr lang="en-US" sz="1800" dirty="0" smtClean="0">
                <a:solidFill>
                  <a:schemeClr val="bg1"/>
                </a:solidFill>
              </a:rPr>
              <a:t>Emphasizes impact of missed days</a:t>
            </a:r>
          </a:p>
          <a:p>
            <a:pPr algn="ctr"/>
            <a:r>
              <a:rPr lang="en-US" sz="1800" dirty="0" smtClean="0">
                <a:solidFill>
                  <a:schemeClr val="bg1"/>
                </a:solidFill>
              </a:rPr>
              <a:t>Uses community based positive strategies</a:t>
            </a:r>
            <a:endParaRPr lang="en-US" sz="1800" dirty="0">
              <a:solidFill>
                <a:schemeClr val="bg1"/>
              </a:solidFill>
            </a:endParaRPr>
          </a:p>
        </p:txBody>
      </p:sp>
    </p:spTree>
    <p:extLst>
      <p:ext uri="{BB962C8B-B14F-4D97-AF65-F5344CB8AC3E}">
        <p14:creationId xmlns:p14="http://schemas.microsoft.com/office/powerpoint/2010/main" val="24981413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551837"/>
            <a:ext cx="6096000" cy="3416320"/>
          </a:xfrm>
          <a:prstGeom prst="rect">
            <a:avLst/>
          </a:prstGeom>
        </p:spPr>
        <p:txBody>
          <a:bodyPr>
            <a:spAutoFit/>
          </a:bodyPr>
          <a:lstStyle/>
          <a:p>
            <a:pPr algn="ctr" fontAlgn="base"/>
            <a:r>
              <a:rPr lang="en-US" dirty="0" smtClean="0">
                <a:solidFill>
                  <a:srgbClr val="343F64"/>
                </a:solidFill>
                <a:latin typeface="helvetica-w01-bold"/>
              </a:rPr>
              <a:t>The </a:t>
            </a:r>
            <a:r>
              <a:rPr lang="en-US" dirty="0">
                <a:solidFill>
                  <a:srgbClr val="343F64"/>
                </a:solidFill>
                <a:latin typeface="helvetica-w01-bold"/>
              </a:rPr>
              <a:t>mission of the Baldwin County School District, in collaboration with families and community, is to educate students who will graduate college and career ready and become contributing members of our local and global communities</a:t>
            </a:r>
            <a:r>
              <a:rPr lang="en-US" dirty="0" smtClean="0">
                <a:solidFill>
                  <a:srgbClr val="343F64"/>
                </a:solidFill>
                <a:latin typeface="helvetica-w01-bold"/>
              </a:rPr>
              <a:t>.</a:t>
            </a:r>
          </a:p>
          <a:p>
            <a:pPr algn="ctr" fontAlgn="base"/>
            <a:endParaRPr lang="en-US" b="0" i="0" dirty="0">
              <a:solidFill>
                <a:srgbClr val="343F64"/>
              </a:solidFill>
              <a:effectLst/>
              <a:latin typeface="helvetica-w01-bold"/>
            </a:endParaRPr>
          </a:p>
          <a:p>
            <a:pPr algn="ctr" fontAlgn="base"/>
            <a:r>
              <a:rPr lang="en-US" dirty="0" smtClean="0">
                <a:solidFill>
                  <a:srgbClr val="343F64"/>
                </a:solidFill>
                <a:latin typeface="helvetica-w01-bold"/>
              </a:rPr>
              <a:t>In order to accomplish our mission we must ensure that all students attend school on a regular basis and perform at their highest level possible. If you have any questions concerning attendance you may contact Ms. Willie Mae Wright at 478-475-3317 or by email at </a:t>
            </a:r>
            <a:r>
              <a:rPr lang="en-US" dirty="0" smtClean="0">
                <a:solidFill>
                  <a:srgbClr val="343F64"/>
                </a:solidFill>
                <a:latin typeface="helvetica-w01-bold"/>
                <a:hlinkClick r:id="rId2"/>
              </a:rPr>
              <a:t>williemae.wright@Baldwin.k12.ga.us</a:t>
            </a:r>
            <a:r>
              <a:rPr lang="en-US" dirty="0" smtClean="0">
                <a:solidFill>
                  <a:srgbClr val="343F64"/>
                </a:solidFill>
                <a:latin typeface="helvetica-w01-bold"/>
              </a:rPr>
              <a:t>. </a:t>
            </a:r>
            <a:endParaRPr lang="en-US" b="0" i="0" dirty="0">
              <a:solidFill>
                <a:srgbClr val="343F64"/>
              </a:solidFill>
              <a:effectLst/>
              <a:latin typeface="helvetica-w01-bold"/>
            </a:endParaRPr>
          </a:p>
        </p:txBody>
      </p:sp>
    </p:spTree>
    <p:extLst>
      <p:ext uri="{BB962C8B-B14F-4D97-AF65-F5344CB8AC3E}">
        <p14:creationId xmlns:p14="http://schemas.microsoft.com/office/powerpoint/2010/main" val="1256595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9" y="2690336"/>
            <a:ext cx="7869141" cy="2862322"/>
          </a:xfrm>
          <a:prstGeom prst="rect">
            <a:avLst/>
          </a:prstGeom>
        </p:spPr>
        <p:txBody>
          <a:bodyPr wrap="square">
            <a:spAutoFit/>
          </a:bodyPr>
          <a:lstStyle/>
          <a:p>
            <a:r>
              <a:rPr lang="en-US" dirty="0">
                <a:solidFill>
                  <a:schemeClr val="bg1"/>
                </a:solidFill>
              </a:rPr>
              <a:t>Many of our youngest students miss 10 percent of the school year—about 18 days a year or just two days every month. Chronic absenteeism in kindergarten, and even </a:t>
            </a:r>
            <a:r>
              <a:rPr lang="en-US" dirty="0" err="1">
                <a:solidFill>
                  <a:schemeClr val="bg1"/>
                </a:solidFill>
              </a:rPr>
              <a:t>P</a:t>
            </a:r>
            <a:r>
              <a:rPr lang="en-US" dirty="0" err="1" smtClean="0">
                <a:solidFill>
                  <a:schemeClr val="bg1"/>
                </a:solidFill>
              </a:rPr>
              <a:t>reK</a:t>
            </a:r>
            <a:r>
              <a:rPr lang="en-US" dirty="0">
                <a:solidFill>
                  <a:schemeClr val="bg1"/>
                </a:solidFill>
              </a:rPr>
              <a:t>, can predict lower test scores, poor attendance and retention in later grades, especially if the problem persists for more than a </a:t>
            </a:r>
            <a:r>
              <a:rPr lang="en-US" dirty="0" smtClean="0">
                <a:solidFill>
                  <a:schemeClr val="bg1"/>
                </a:solidFill>
              </a:rPr>
              <a:t>year.</a:t>
            </a:r>
          </a:p>
          <a:p>
            <a:pPr marL="285750" indent="-285750" algn="ctr">
              <a:buFont typeface="Arial" panose="020B0604020202020204" pitchFamily="34" charset="0"/>
              <a:buChar char="•"/>
            </a:pPr>
            <a:r>
              <a:rPr lang="en-US" dirty="0">
                <a:solidFill>
                  <a:schemeClr val="bg1"/>
                </a:solidFill>
              </a:rPr>
              <a:t>1 in 10 kids in kindergarten and 1st grade are chronically absent. </a:t>
            </a:r>
            <a:endParaRPr lang="en-US" dirty="0" smtClean="0">
              <a:solidFill>
                <a:schemeClr val="bg1"/>
              </a:solidFill>
            </a:endParaRPr>
          </a:p>
          <a:p>
            <a:pPr marL="285750" indent="-285750" algn="ctr">
              <a:buFont typeface="Arial" panose="020B0604020202020204" pitchFamily="34" charset="0"/>
              <a:buChar char="•"/>
            </a:pPr>
            <a:r>
              <a:rPr lang="en-US" dirty="0">
                <a:solidFill>
                  <a:schemeClr val="bg1"/>
                </a:solidFill>
              </a:rPr>
              <a:t>2 in 10 low-income kids miss too much school. </a:t>
            </a:r>
            <a:r>
              <a:rPr lang="en-US" dirty="0" smtClean="0">
                <a:solidFill>
                  <a:schemeClr val="bg1"/>
                </a:solidFill>
              </a:rPr>
              <a:t>They’re </a:t>
            </a:r>
            <a:r>
              <a:rPr lang="en-US" dirty="0">
                <a:solidFill>
                  <a:schemeClr val="bg1"/>
                </a:solidFill>
              </a:rPr>
              <a:t>also more likely to suffer academically</a:t>
            </a:r>
            <a:r>
              <a:rPr lang="en-US" dirty="0" smtClean="0">
                <a:solidFill>
                  <a:schemeClr val="bg1"/>
                </a:solidFill>
              </a:rPr>
              <a:t>.</a:t>
            </a:r>
          </a:p>
          <a:p>
            <a:pPr marL="285750" indent="-285750" algn="ctr">
              <a:buFont typeface="Arial" panose="020B0604020202020204" pitchFamily="34" charset="0"/>
              <a:buChar char="•"/>
            </a:pPr>
            <a:r>
              <a:rPr lang="en-US" dirty="0">
                <a:solidFill>
                  <a:schemeClr val="bg1"/>
                </a:solidFill>
              </a:rPr>
              <a:t>2.5 in 10 homeless kids are chronically absent</a:t>
            </a:r>
            <a:r>
              <a:rPr lang="en-US" dirty="0" smtClean="0">
                <a:solidFill>
                  <a:schemeClr val="bg1"/>
                </a:solidFill>
              </a:rPr>
              <a:t>.</a:t>
            </a:r>
          </a:p>
          <a:p>
            <a:pPr marL="285750" indent="-285750" algn="ctr">
              <a:buFont typeface="Arial" panose="020B0604020202020204" pitchFamily="34" charset="0"/>
              <a:buChar char="•"/>
            </a:pPr>
            <a:r>
              <a:rPr lang="en-US" dirty="0">
                <a:solidFill>
                  <a:schemeClr val="bg1"/>
                </a:solidFill>
              </a:rPr>
              <a:t>4 in 10 transient kids miss too much school when families move</a:t>
            </a:r>
            <a:r>
              <a:rPr lang="en-US" dirty="0" smtClean="0">
                <a:solidFill>
                  <a:schemeClr val="bg1"/>
                </a:solidFill>
              </a:rPr>
              <a:t>.</a:t>
            </a:r>
            <a:endParaRPr lang="en-US" dirty="0">
              <a:solidFill>
                <a:schemeClr val="bg1"/>
              </a:solidFill>
            </a:endParaRPr>
          </a:p>
          <a:p>
            <a:endParaRPr lang="en-US" dirty="0"/>
          </a:p>
        </p:txBody>
      </p:sp>
      <p:pic>
        <p:nvPicPr>
          <p:cNvPr id="4" name="Picture 3" descr="Comprendre un texte : La première journée d'Inés en classe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6450" y="330201"/>
            <a:ext cx="5484283" cy="2360136"/>
          </a:xfrm>
          <a:prstGeom prst="rect">
            <a:avLst/>
          </a:prstGeom>
        </p:spPr>
      </p:pic>
    </p:spTree>
    <p:extLst>
      <p:ext uri="{BB962C8B-B14F-4D97-AF65-F5344CB8AC3E}">
        <p14:creationId xmlns:p14="http://schemas.microsoft.com/office/powerpoint/2010/main" val="3960536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54939670"/>
              </p:ext>
            </p:extLst>
          </p:nvPr>
        </p:nvGraphicFramePr>
        <p:xfrm>
          <a:off x="1371601" y="2967335"/>
          <a:ext cx="9965266" cy="3139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Graduation Day | the perfect line"/>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87133" y="952499"/>
            <a:ext cx="6654800" cy="2180167"/>
          </a:xfrm>
          <a:prstGeom prst="rect">
            <a:avLst/>
          </a:prstGeom>
        </p:spPr>
      </p:pic>
    </p:spTree>
    <p:extLst>
      <p:ext uri="{BB962C8B-B14F-4D97-AF65-F5344CB8AC3E}">
        <p14:creationId xmlns:p14="http://schemas.microsoft.com/office/powerpoint/2010/main" val="685137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8640" y="2016579"/>
            <a:ext cx="11433657" cy="2982081"/>
          </a:xfrm>
          <a:prstGeom prst="rect">
            <a:avLst/>
          </a:prstGeom>
        </p:spPr>
        <p:txBody>
          <a:bodyPr wrap="square">
            <a:normAutofit/>
          </a:bodyPr>
          <a:lstStyle/>
          <a:p>
            <a:r>
              <a:rPr lang="en-US" sz="3600" dirty="0"/>
              <a:t>What We Can </a:t>
            </a:r>
            <a:r>
              <a:rPr lang="en-US" sz="3600" dirty="0" smtClean="0"/>
              <a:t>Do As A Community to Control Absenteeism</a:t>
            </a:r>
          </a:p>
          <a:p>
            <a:endParaRPr lang="en-US" sz="3600" dirty="0" smtClean="0"/>
          </a:p>
          <a:p>
            <a:endParaRPr lang="en-US" sz="3600" dirty="0"/>
          </a:p>
        </p:txBody>
      </p:sp>
      <p:pic>
        <p:nvPicPr>
          <p:cNvPr id="4" name="Picture 3" descr="Samoga en casa: Countries and nationalitie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0" y="2596242"/>
            <a:ext cx="5729287" cy="4261757"/>
          </a:xfrm>
          <a:prstGeom prst="rect">
            <a:avLst/>
          </a:prstGeom>
        </p:spPr>
      </p:pic>
    </p:spTree>
    <p:extLst>
      <p:ext uri="{BB962C8B-B14F-4D97-AF65-F5344CB8AC3E}">
        <p14:creationId xmlns:p14="http://schemas.microsoft.com/office/powerpoint/2010/main" val="4227411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0" y="2690336"/>
            <a:ext cx="6096000" cy="2123658"/>
          </a:xfrm>
          <a:prstGeom prst="rect">
            <a:avLst/>
          </a:prstGeom>
        </p:spPr>
        <p:txBody>
          <a:bodyPr>
            <a:spAutoFit/>
          </a:bodyPr>
          <a:lstStyle/>
          <a:p>
            <a:pPr algn="ctr"/>
            <a:r>
              <a:rPr lang="en-US" sz="2400" dirty="0">
                <a:solidFill>
                  <a:schemeClr val="bg1"/>
                </a:solidFill>
              </a:rPr>
              <a:t>Engage Families </a:t>
            </a:r>
            <a:endParaRPr lang="en-US" sz="2400" dirty="0" smtClean="0">
              <a:solidFill>
                <a:schemeClr val="bg1"/>
              </a:solidFill>
            </a:endParaRPr>
          </a:p>
          <a:p>
            <a:r>
              <a:rPr lang="en-US" dirty="0" smtClean="0">
                <a:solidFill>
                  <a:schemeClr val="bg1"/>
                </a:solidFill>
              </a:rPr>
              <a:t>Many </a:t>
            </a:r>
            <a:r>
              <a:rPr lang="en-US" dirty="0">
                <a:solidFill>
                  <a:schemeClr val="bg1"/>
                </a:solidFill>
              </a:rPr>
              <a:t>parents and students don’t realize how quickly early absences can add up to academic trouble. Community members and teachers can educate families and build a culture of attendance through early outreach, incentives and attention to data</a:t>
            </a:r>
            <a:r>
              <a:rPr lang="en-US" dirty="0" smtClean="0">
                <a:solidFill>
                  <a:schemeClr val="bg1"/>
                </a:solidFill>
              </a:rPr>
              <a:t>. The Family Engagement Specialist for the </a:t>
            </a:r>
            <a:r>
              <a:rPr lang="en-US" dirty="0" smtClean="0">
                <a:solidFill>
                  <a:schemeClr val="bg1"/>
                </a:solidFill>
              </a:rPr>
              <a:t>district is Ms. </a:t>
            </a:r>
            <a:r>
              <a:rPr lang="en-US" dirty="0" err="1" smtClean="0">
                <a:solidFill>
                  <a:schemeClr val="bg1"/>
                </a:solidFill>
              </a:rPr>
              <a:t>Shonya</a:t>
            </a:r>
            <a:r>
              <a:rPr lang="en-US" dirty="0" smtClean="0">
                <a:solidFill>
                  <a:schemeClr val="bg1"/>
                </a:solidFill>
              </a:rPr>
              <a:t> </a:t>
            </a:r>
            <a:r>
              <a:rPr lang="en-US" dirty="0" err="1" smtClean="0">
                <a:solidFill>
                  <a:schemeClr val="bg1"/>
                </a:solidFill>
              </a:rPr>
              <a:t>Mapp</a:t>
            </a:r>
            <a:r>
              <a:rPr lang="en-US"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16730561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37364" y="2690336"/>
            <a:ext cx="7471756" cy="2123658"/>
          </a:xfrm>
          <a:prstGeom prst="rect">
            <a:avLst/>
          </a:prstGeom>
        </p:spPr>
        <p:txBody>
          <a:bodyPr wrap="square">
            <a:spAutoFit/>
          </a:bodyPr>
          <a:lstStyle/>
          <a:p>
            <a:pPr algn="ctr"/>
            <a:r>
              <a:rPr lang="en-US" sz="2400" dirty="0">
                <a:solidFill>
                  <a:schemeClr val="bg1"/>
                </a:solidFill>
              </a:rPr>
              <a:t>Fix </a:t>
            </a:r>
            <a:r>
              <a:rPr lang="en-US" sz="2400" dirty="0" smtClean="0">
                <a:solidFill>
                  <a:schemeClr val="bg1"/>
                </a:solidFill>
              </a:rPr>
              <a:t>Transportation</a:t>
            </a:r>
          </a:p>
          <a:p>
            <a:r>
              <a:rPr lang="en-US" dirty="0" smtClean="0">
                <a:solidFill>
                  <a:schemeClr val="bg1"/>
                </a:solidFill>
              </a:rPr>
              <a:t> </a:t>
            </a:r>
            <a:r>
              <a:rPr lang="en-US" dirty="0">
                <a:solidFill>
                  <a:schemeClr val="bg1"/>
                </a:solidFill>
              </a:rPr>
              <a:t>The lack of a reliable car, or simply missing the school bus, can mean some students don’t make it to class. Schools, transit agencies and community partners can organize car pools, </a:t>
            </a:r>
            <a:r>
              <a:rPr lang="en-US" dirty="0" smtClean="0">
                <a:solidFill>
                  <a:schemeClr val="bg1"/>
                </a:solidFill>
              </a:rPr>
              <a:t>or </a:t>
            </a:r>
            <a:r>
              <a:rPr lang="en-US" dirty="0">
                <a:solidFill>
                  <a:schemeClr val="bg1"/>
                </a:solidFill>
              </a:rPr>
              <a:t>find other ways to get kids to </a:t>
            </a:r>
            <a:r>
              <a:rPr lang="en-US" dirty="0" smtClean="0">
                <a:solidFill>
                  <a:schemeClr val="bg1"/>
                </a:solidFill>
              </a:rPr>
              <a:t>school.</a:t>
            </a:r>
          </a:p>
          <a:p>
            <a:pPr fontAlgn="base"/>
            <a:r>
              <a:rPr lang="en-US" dirty="0" smtClean="0">
                <a:solidFill>
                  <a:schemeClr val="bg1"/>
                </a:solidFill>
              </a:rPr>
              <a:t>Students experiencing transportation issues due to be homelessness, can contact the District Social Worker.</a:t>
            </a:r>
            <a:endParaRPr lang="en-US" dirty="0">
              <a:solidFill>
                <a:schemeClr val="bg1"/>
              </a:solidFill>
            </a:endParaRPr>
          </a:p>
          <a:p>
            <a:endParaRPr lang="en-US" dirty="0" smtClean="0"/>
          </a:p>
        </p:txBody>
      </p:sp>
      <p:pic>
        <p:nvPicPr>
          <p:cNvPr id="3" name="Picture 2" descr="Urban transport: is flat rate the future? – Enrique Dans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099" y="1353983"/>
            <a:ext cx="3241963" cy="5073361"/>
          </a:xfrm>
          <a:prstGeom prst="rect">
            <a:avLst/>
          </a:prstGeom>
        </p:spPr>
      </p:pic>
    </p:spTree>
    <p:extLst>
      <p:ext uri="{BB962C8B-B14F-4D97-AF65-F5344CB8AC3E}">
        <p14:creationId xmlns:p14="http://schemas.microsoft.com/office/powerpoint/2010/main" val="1747568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9" y="2690336"/>
            <a:ext cx="6096000" cy="3785652"/>
          </a:xfrm>
          <a:prstGeom prst="rect">
            <a:avLst/>
          </a:prstGeom>
        </p:spPr>
        <p:txBody>
          <a:bodyPr>
            <a:spAutoFit/>
          </a:bodyPr>
          <a:lstStyle/>
          <a:p>
            <a:pPr algn="ctr"/>
            <a:r>
              <a:rPr lang="en-US" sz="2400" dirty="0">
                <a:solidFill>
                  <a:schemeClr val="bg1"/>
                </a:solidFill>
              </a:rPr>
              <a:t>Address Health Needs </a:t>
            </a:r>
            <a:endParaRPr lang="en-US" sz="2400" dirty="0" smtClean="0">
              <a:solidFill>
                <a:schemeClr val="bg1"/>
              </a:solidFill>
            </a:endParaRPr>
          </a:p>
          <a:p>
            <a:r>
              <a:rPr lang="en-US" dirty="0" smtClean="0">
                <a:solidFill>
                  <a:schemeClr val="bg1"/>
                </a:solidFill>
              </a:rPr>
              <a:t>Health </a:t>
            </a:r>
            <a:r>
              <a:rPr lang="en-US" dirty="0">
                <a:solidFill>
                  <a:schemeClr val="bg1"/>
                </a:solidFill>
              </a:rPr>
              <a:t>concerns, particularly asthma and dental problems, are among the leading reasons students miss school in the early grades. Schools and medical professionals can work together to give children and families health care and advice</a:t>
            </a:r>
            <a:r>
              <a:rPr lang="en-US" dirty="0" smtClean="0">
                <a:solidFill>
                  <a:schemeClr val="bg1"/>
                </a:solidFill>
              </a:rPr>
              <a:t>. </a:t>
            </a:r>
          </a:p>
          <a:p>
            <a:r>
              <a:rPr lang="en-US" dirty="0" smtClean="0">
                <a:solidFill>
                  <a:schemeClr val="bg1"/>
                </a:solidFill>
              </a:rPr>
              <a:t>In October 2019, the Baldwin County School District, opened a Wellness/Health Clinic for students, their parents and employees to use regardless of whether or not a person is insured. If a person does not have insurance the payment will based on a sliding scale.</a:t>
            </a:r>
          </a:p>
          <a:p>
            <a:r>
              <a:rPr lang="en-US" dirty="0" smtClean="0">
                <a:solidFill>
                  <a:schemeClr val="bg1"/>
                </a:solidFill>
              </a:rPr>
              <a:t>The center is located inside the </a:t>
            </a:r>
            <a:r>
              <a:rPr lang="en-US" dirty="0" err="1" smtClean="0">
                <a:solidFill>
                  <a:schemeClr val="bg1"/>
                </a:solidFill>
              </a:rPr>
              <a:t>Montesssori</a:t>
            </a:r>
            <a:r>
              <a:rPr lang="en-US" dirty="0" smtClean="0">
                <a:solidFill>
                  <a:schemeClr val="bg1"/>
                </a:solidFill>
              </a:rPr>
              <a:t> Center, directly behind the Board of Education. The center is open Tuesday and Thursday from 8:00am – 12:00pm.</a:t>
            </a:r>
          </a:p>
        </p:txBody>
      </p:sp>
      <p:pic>
        <p:nvPicPr>
          <p:cNvPr id="4" name="Picture 3" descr="Your Blog - occhealthsafety"/>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24287" y="387928"/>
            <a:ext cx="4543425" cy="2302408"/>
          </a:xfrm>
          <a:prstGeom prst="rect">
            <a:avLst/>
          </a:prstGeom>
        </p:spPr>
      </p:pic>
    </p:spTree>
    <p:extLst>
      <p:ext uri="{BB962C8B-B14F-4D97-AF65-F5344CB8AC3E}">
        <p14:creationId xmlns:p14="http://schemas.microsoft.com/office/powerpoint/2010/main" val="27093638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6972" y="957943"/>
            <a:ext cx="11001828" cy="4247317"/>
          </a:xfrm>
          <a:prstGeom prst="rect">
            <a:avLst/>
          </a:prstGeom>
        </p:spPr>
        <p:txBody>
          <a:bodyPr wrap="square">
            <a:spAutoFit/>
          </a:bodyPr>
          <a:lstStyle/>
          <a:p>
            <a:pPr fontAlgn="base"/>
            <a:r>
              <a:rPr lang="en-US" dirty="0" smtClean="0">
                <a:solidFill>
                  <a:srgbClr val="4F0D78"/>
                </a:solidFill>
                <a:latin typeface="raleway"/>
              </a:rPr>
              <a:t>The Baldwin County School district is dedicated to our students and parents</a:t>
            </a:r>
            <a:r>
              <a:rPr lang="en-US" dirty="0">
                <a:solidFill>
                  <a:srgbClr val="343F64"/>
                </a:solidFill>
                <a:latin typeface="helvetica-w01-bold"/>
              </a:rPr>
              <a:t> </a:t>
            </a:r>
            <a:r>
              <a:rPr lang="en-US" dirty="0" smtClean="0">
                <a:solidFill>
                  <a:srgbClr val="343F64"/>
                </a:solidFill>
                <a:latin typeface="helvetica-w01-bold"/>
              </a:rPr>
              <a:t>and want to ensure that all students come to school every day and on time. All staff are working together to make sure all students are successful and build upon a solid foundation for their future endeavors so the district has put the following steps in place to assist parents and students with attendance.</a:t>
            </a:r>
          </a:p>
          <a:p>
            <a:pPr marL="285750" indent="-285750" fontAlgn="base">
              <a:buFont typeface="Arial" panose="020B0604020202020204" pitchFamily="34" charset="0"/>
              <a:buChar char="•"/>
            </a:pPr>
            <a:r>
              <a:rPr lang="en-US" dirty="0" smtClean="0">
                <a:solidFill>
                  <a:srgbClr val="343F64"/>
                </a:solidFill>
                <a:latin typeface="helvetica-w01-bold"/>
              </a:rPr>
              <a:t>When any student reaches 3 absences, whether excused or unexcused, the school counselor makes contact with the student’s parent/guardian by mail/telephone to notify the parents of the absences.</a:t>
            </a:r>
          </a:p>
          <a:p>
            <a:pPr marL="285750" indent="-285750" fontAlgn="base">
              <a:buFont typeface="Arial" panose="020B0604020202020204" pitchFamily="34" charset="0"/>
              <a:buChar char="•"/>
            </a:pPr>
            <a:r>
              <a:rPr lang="en-US" dirty="0" smtClean="0">
                <a:solidFill>
                  <a:srgbClr val="343F64"/>
                </a:solidFill>
                <a:latin typeface="helvetica-w01-bold"/>
              </a:rPr>
              <a:t>When ay student reaches 5 unexcused absences, the school counselor completes an attendance referral and submit it to the Truancy Coordinator.</a:t>
            </a:r>
          </a:p>
          <a:p>
            <a:pPr marL="285750" indent="-285750" fontAlgn="base">
              <a:buFont typeface="Arial" panose="020B0604020202020204" pitchFamily="34" charset="0"/>
              <a:buChar char="•"/>
            </a:pPr>
            <a:r>
              <a:rPr lang="en-US" dirty="0" smtClean="0">
                <a:solidFill>
                  <a:srgbClr val="343F64"/>
                </a:solidFill>
                <a:latin typeface="helvetica-w01-bold"/>
              </a:rPr>
              <a:t>Once the referral is receive the Truancy Coordinator, contacts the parent/guardian by certified mail, regular mail, and telephone.</a:t>
            </a:r>
          </a:p>
          <a:p>
            <a:pPr marL="285750" indent="-285750" fontAlgn="base">
              <a:buFont typeface="Arial" panose="020B0604020202020204" pitchFamily="34" charset="0"/>
              <a:buChar char="•"/>
            </a:pPr>
            <a:r>
              <a:rPr lang="en-US" dirty="0" smtClean="0">
                <a:solidFill>
                  <a:srgbClr val="343F64"/>
                </a:solidFill>
                <a:latin typeface="helvetica-w01-bold"/>
              </a:rPr>
              <a:t>In some cases a home visit may by conducted by the Truancy Coordinator and school counselor.</a:t>
            </a:r>
          </a:p>
          <a:p>
            <a:pPr marL="285750" indent="-285750" fontAlgn="base">
              <a:buFont typeface="Arial" panose="020B0604020202020204" pitchFamily="34" charset="0"/>
              <a:buChar char="•"/>
            </a:pPr>
            <a:r>
              <a:rPr lang="en-US" dirty="0" smtClean="0">
                <a:solidFill>
                  <a:srgbClr val="343F64"/>
                </a:solidFill>
                <a:latin typeface="helvetica-w01-bold"/>
              </a:rPr>
              <a:t>If a student continue to accumulate unexcused absences after being contacted by the Truancy Coordinator, a court warrant for Truancy may be issued for the parent/guardian.</a:t>
            </a:r>
            <a:endParaRPr lang="en-US" dirty="0">
              <a:solidFill>
                <a:srgbClr val="343F64"/>
              </a:solidFill>
              <a:latin typeface="helvetica-w01-bold"/>
            </a:endParaRPr>
          </a:p>
          <a:p>
            <a:pPr marL="285750" indent="-285750" fontAlgn="base">
              <a:buFont typeface="Arial" panose="020B0604020202020204" pitchFamily="34" charset="0"/>
              <a:buChar char="•"/>
            </a:pPr>
            <a:r>
              <a:rPr lang="en-US" dirty="0" smtClean="0">
                <a:solidFill>
                  <a:srgbClr val="343F64"/>
                </a:solidFill>
                <a:latin typeface="helvetica-w01-bold"/>
              </a:rPr>
              <a:t>I</a:t>
            </a:r>
          </a:p>
          <a:p>
            <a:pPr marL="285750" indent="-285750" algn="ctr" fontAlgn="base">
              <a:buFont typeface="Arial" panose="020B0604020202020204" pitchFamily="34" charset="0"/>
              <a:buChar char="•"/>
            </a:pPr>
            <a:r>
              <a:rPr lang="en-US" dirty="0" smtClean="0">
                <a:solidFill>
                  <a:srgbClr val="343F64"/>
                </a:solidFill>
                <a:latin typeface="helvetica-w01-bold"/>
              </a:rPr>
              <a:t> </a:t>
            </a:r>
            <a:endParaRPr lang="en-US" b="0" i="0" dirty="0">
              <a:solidFill>
                <a:srgbClr val="343F64"/>
              </a:solidFill>
              <a:effectLst/>
              <a:latin typeface="helvetica-w01-bold"/>
            </a:endParaRPr>
          </a:p>
        </p:txBody>
      </p:sp>
    </p:spTree>
    <p:extLst>
      <p:ext uri="{BB962C8B-B14F-4D97-AF65-F5344CB8AC3E}">
        <p14:creationId xmlns:p14="http://schemas.microsoft.com/office/powerpoint/2010/main" val="1683324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0181" y="286327"/>
            <a:ext cx="8515927" cy="6186309"/>
          </a:xfrm>
          <a:prstGeom prst="rect">
            <a:avLst/>
          </a:prstGeom>
        </p:spPr>
        <p:txBody>
          <a:bodyPr wrap="square">
            <a:spAutoFit/>
          </a:bodyPr>
          <a:lstStyle/>
          <a:p>
            <a:r>
              <a:rPr lang="en-US" dirty="0">
                <a:solidFill>
                  <a:srgbClr val="002060"/>
                </a:solidFill>
              </a:rPr>
              <a:t>GEORGIA COMPULSORY ATTENDANCE LAW State of Georgia </a:t>
            </a:r>
            <a:r>
              <a:rPr lang="en-US" dirty="0" err="1">
                <a:solidFill>
                  <a:srgbClr val="002060"/>
                </a:solidFill>
              </a:rPr>
              <a:t>Georgia</a:t>
            </a:r>
            <a:r>
              <a:rPr lang="en-US" dirty="0">
                <a:solidFill>
                  <a:srgbClr val="002060"/>
                </a:solidFill>
              </a:rPr>
              <a:t> Code: 20-2-690.1</a:t>
            </a:r>
            <a:r>
              <a:rPr lang="en-US" dirty="0"/>
              <a:t>. </a:t>
            </a:r>
            <a:endParaRPr lang="en-US" dirty="0" smtClean="0"/>
          </a:p>
          <a:p>
            <a:r>
              <a:rPr lang="en-US" dirty="0"/>
              <a:t>(</a:t>
            </a:r>
            <a:r>
              <a:rPr lang="en-US" dirty="0">
                <a:solidFill>
                  <a:schemeClr val="bg1"/>
                </a:solidFill>
              </a:rPr>
              <a:t>a)Mandatory attendance in a public school, private school, or home school program shall be required for children between their sixth and sixteenth birthdays. Such mandatory attendance shall not be required where the child has successfully completed all requirements for a high school </a:t>
            </a:r>
            <a:r>
              <a:rPr lang="en-US" dirty="0" smtClean="0">
                <a:solidFill>
                  <a:schemeClr val="bg1"/>
                </a:solidFill>
              </a:rPr>
              <a:t>diploma.</a:t>
            </a:r>
          </a:p>
          <a:p>
            <a:r>
              <a:rPr lang="en-US" dirty="0">
                <a:solidFill>
                  <a:schemeClr val="bg1"/>
                </a:solidFill>
              </a:rPr>
              <a:t>(c) Any parent, guardian, or other person residing in this state who has control or charge of a child or children and who shall violate this Code section shall be guilty of a misdemeanor and, upon conviction thereof, shall be subject to a fine not less than $25.00 and not greater than $100.00, imprisonment not to exceed 30 days, community service, or any combination of such penalties, at the discretion of the court having jurisdiction. Each day's absence from school in violation of this part after the child's school system notifies the parent, guardian, or other person who has control or charge of a child of five unexcused days of absence for a child shall constitute a separate </a:t>
            </a:r>
            <a:r>
              <a:rPr lang="en-US" dirty="0" smtClean="0">
                <a:solidFill>
                  <a:schemeClr val="bg1"/>
                </a:solidFill>
              </a:rPr>
              <a:t>offense</a:t>
            </a:r>
          </a:p>
          <a:p>
            <a:endParaRPr lang="en-US" dirty="0"/>
          </a:p>
          <a:p>
            <a:r>
              <a:rPr lang="en-US" b="1" dirty="0">
                <a:solidFill>
                  <a:srgbClr val="FFFF00"/>
                </a:solidFill>
              </a:rPr>
              <a:t>Addendum: State Law</a:t>
            </a:r>
            <a:endParaRPr lang="en-US" dirty="0">
              <a:solidFill>
                <a:srgbClr val="FFFF00"/>
              </a:solidFill>
            </a:endParaRPr>
          </a:p>
          <a:p>
            <a:r>
              <a:rPr lang="en-US" b="1" dirty="0">
                <a:solidFill>
                  <a:srgbClr val="FFFF00"/>
                </a:solidFill>
              </a:rPr>
              <a:t> 20-2-150 </a:t>
            </a:r>
            <a:endParaRPr lang="en-US" dirty="0">
              <a:solidFill>
                <a:srgbClr val="FFFF00"/>
              </a:solidFill>
            </a:endParaRPr>
          </a:p>
          <a:p>
            <a:r>
              <a:rPr lang="en-US" dirty="0">
                <a:solidFill>
                  <a:srgbClr val="FFFF00"/>
                </a:solidFill>
              </a:rPr>
              <a:t>All children enrolled for 20 school days or more in the public schools prior to their 7th birthday shall become subject to all of the provisions of this article…relating to compulsory school attendance even though they have not attained 7 years of age</a:t>
            </a:r>
            <a:r>
              <a:rPr lang="en-US" dirty="0"/>
              <a:t>.</a:t>
            </a:r>
          </a:p>
          <a:p>
            <a:endParaRPr lang="en-US" dirty="0" smtClean="0"/>
          </a:p>
          <a:p>
            <a:endParaRPr lang="en-US" dirty="0"/>
          </a:p>
        </p:txBody>
      </p:sp>
    </p:spTree>
    <p:extLst>
      <p:ext uri="{BB962C8B-B14F-4D97-AF65-F5344CB8AC3E}">
        <p14:creationId xmlns:p14="http://schemas.microsoft.com/office/powerpoint/2010/main" val="34395466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143</TotalTime>
  <Words>1072</Words>
  <Application>Microsoft Office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helvetica-w01-bold</vt:lpstr>
      <vt:lpstr>raleway</vt:lpstr>
      <vt:lpstr>Trebuchet MS</vt:lpstr>
      <vt:lpstr>Tw Cen MT</vt:lpstr>
      <vt:lpstr>Circuit</vt:lpstr>
      <vt:lpstr>SchOOL ATTENDANCE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ATTENDANC</dc:title>
  <dc:creator>Willie Mae Wright</dc:creator>
  <cp:lastModifiedBy>Willie Mae Wright</cp:lastModifiedBy>
  <cp:revision>18</cp:revision>
  <dcterms:created xsi:type="dcterms:W3CDTF">2020-04-16T13:27:22Z</dcterms:created>
  <dcterms:modified xsi:type="dcterms:W3CDTF">2023-08-25T12:22:25Z</dcterms:modified>
</cp:coreProperties>
</file>