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7" r:id="rId4"/>
    <p:sldId id="258" r:id="rId5"/>
    <p:sldId id="270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shonya.mapp@baldwin.k12.ga.us" TargetMode="External"/><Relationship Id="rId2" Type="http://schemas.openxmlformats.org/officeDocument/2006/relationships/hyperlink" Target="mailto:williemae.wright@baldwin.k12.ga.us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tspivey@centralgatech.ed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National Dropout Prevention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October is National Prevention Dropout MoNth</a:t>
            </a:r>
            <a:endParaRPr lang="en-US" dirty="0"/>
          </a:p>
        </p:txBody>
      </p:sp>
      <p:sp>
        <p:nvSpPr>
          <p:cNvPr id="5" name="AutoShape 4" descr="Graduation cap Stock Photos, Royalty Free Graduation cap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Graduation cap Stock Photos, Royalty Free Graduation cap ...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8" descr="Graduation cap Stock Photos, Royalty Free Graduation cap ...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" name="Picture 9" descr="C:\Users\williemae.wright\AppData\Local\Microsoft\Windows\INetCache\Content.MSO\A8B5E005.tmp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6870" y="395864"/>
            <a:ext cx="6478597" cy="20813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 descr="Why I Regret Dropping Out of High School | Educatio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3533774"/>
            <a:ext cx="2200275" cy="2076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80850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56312" y="2045860"/>
            <a:ext cx="6096000" cy="23237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b="1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Individual Factors (referring to the student)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Lacks future orientation… no goals for the future or hope for the future</a:t>
            </a:r>
            <a:endParaRPr lang="en-US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Low academic achievement levels …not reading or performing on the same level as their peers</a:t>
            </a:r>
            <a:endParaRPr lang="en-US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Low attendance…chronic absenteeism or truancy issues</a:t>
            </a:r>
            <a:endParaRPr lang="en-US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Special learning needs..</a:t>
            </a:r>
            <a:r>
              <a:rPr lang="en-US" sz="1600" i="1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en-US" sz="1600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…being placed in the Program for Exceptional Children</a:t>
            </a:r>
            <a:endParaRPr lang="en-US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Learning at Home While Under-connecte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3705" y="441614"/>
            <a:ext cx="3076575" cy="148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 descr="The importance of family engagement - Child &amp; Family Development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379" y="1401474"/>
            <a:ext cx="2143125" cy="21431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43205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159422"/>
            <a:ext cx="6096000" cy="183127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b="1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Family Factors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Low socioeconomic status… living in poverty, substandard housing</a:t>
            </a:r>
            <a:endParaRPr lang="en-US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Low expectations for schooling</a:t>
            </a:r>
            <a:endParaRPr lang="en-US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Mobility of family …family is constantly moving from place to place</a:t>
            </a:r>
            <a:endParaRPr lang="en-US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Language and literacy levels … non English speaking students and families</a:t>
            </a:r>
            <a:endParaRPr lang="en-US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The importance of family engagement - Child &amp; Family Development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888" y="0"/>
            <a:ext cx="2143125" cy="2143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 descr="Teacher And Community Service Clip Art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776" y="5071803"/>
            <a:ext cx="3086100" cy="148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C:\Users\williemae.wright\AppData\Local\Microsoft\Windows\INetCache\Content.MSO\E5A0089A.tmp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37" y="736888"/>
            <a:ext cx="2533650" cy="1809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44098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574920"/>
            <a:ext cx="6096000" cy="170816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b="1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School Factors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Lack of alternatives for learning opportunities</a:t>
            </a:r>
            <a:endParaRPr lang="en-US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individual learning plans for students</a:t>
            </a:r>
            <a:endParaRPr lang="en-US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Unfair behavior and disciplines issues</a:t>
            </a:r>
            <a:endParaRPr lang="en-US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Retention policies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Free School Clipart Transparent Background, Download Free School Clipart  Transparent Background png images, Free ClipArts on Clipart Library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904" y="1720908"/>
            <a:ext cx="2124075" cy="2152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 descr="School Supplies Wallpapers - Top Free School Supplies Backgrounds -  WallpaperAcces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5743" y="619384"/>
            <a:ext cx="2600325" cy="1762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School Children transparent background PNG cliparts free download |  HiClipart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414" y="4550958"/>
            <a:ext cx="2247900" cy="2028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5041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197894"/>
            <a:ext cx="6096000" cy="24622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Additional Information Contact 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Willie Mae Wright, Truancy Coordinator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478-457-3317 or </a:t>
            </a:r>
            <a:r>
              <a:rPr lang="en-US" b="1" u="sng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williemae.wright@baldwin.k12.ga.us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 dirty="0" err="1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Shonya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Mapp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Family Engagement Coordinator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478-457-2960 or </a:t>
            </a:r>
            <a:r>
              <a:rPr lang="en-US" b="1" u="sng" dirty="0">
                <a:solidFill>
                  <a:srgbClr val="FF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shonya.mapp@baldwin.k12.ga.us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716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459504"/>
            <a:ext cx="6096000" cy="3221395"/>
          </a:xfrm>
          <a:prstGeom prst="rect">
            <a:avLst/>
          </a:prstGeom>
        </p:spPr>
        <p:txBody>
          <a:bodyPr>
            <a:spAutoFit/>
          </a:bodyPr>
          <a:lstStyle/>
          <a:p>
            <a:pPr marR="0" lvl="0">
              <a:lnSpc>
                <a:spcPts val="1680"/>
              </a:lnSpc>
              <a:spcBef>
                <a:spcPts val="0"/>
              </a:spcBef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US" sz="1600" b="1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Baldwin Foothills</a:t>
            </a:r>
            <a:r>
              <a:rPr lang="en-US" sz="1600" b="1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b="1" dirty="0" smtClean="0">
              <a:solidFill>
                <a:srgbClr val="FF000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ts val="1680"/>
              </a:lnSpc>
              <a:spcBef>
                <a:spcPts val="0"/>
              </a:spcBef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US" sz="1600" b="1" dirty="0" smtClean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155 </a:t>
            </a:r>
            <a:r>
              <a:rPr lang="en-US" sz="1600" b="1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Highway 49 West </a:t>
            </a:r>
            <a:r>
              <a:rPr lang="en-US" sz="1600" b="1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Milledgeville</a:t>
            </a:r>
            <a:r>
              <a:rPr lang="en-US" sz="1600" b="1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  <a:r>
              <a:rPr lang="en-US" sz="1600" b="1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GA</a:t>
            </a:r>
            <a:r>
              <a:rPr lang="en-US" sz="1600" b="1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 31061. Phone: 478-453-6429 Ext. 5310. </a:t>
            </a:r>
            <a:endParaRPr lang="en-US" sz="1600" b="1" dirty="0" smtClean="0">
              <a:solidFill>
                <a:srgbClr val="FF000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ts val="1680"/>
              </a:lnSpc>
              <a:spcBef>
                <a:spcPts val="0"/>
              </a:spcBef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en-US" sz="1600" b="1" dirty="0">
              <a:solidFill>
                <a:srgbClr val="FF000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ts val="1680"/>
              </a:lnSpc>
              <a:spcBef>
                <a:spcPts val="0"/>
              </a:spcBef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ts val="1680"/>
              </a:lnSpc>
              <a:spcBef>
                <a:spcPts val="0"/>
              </a:spcBef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US" sz="1600" b="1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Central Georgia Technical College,  High School Equivalency </a:t>
            </a:r>
            <a:endParaRPr lang="en-US" sz="1600" b="1" dirty="0" smtClean="0">
              <a:solidFill>
                <a:srgbClr val="FF0000"/>
              </a:solidFill>
              <a:latin typeface="Comic Sans MS" panose="030F0702030302020204" pitchFamily="66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>
              <a:lnSpc>
                <a:spcPts val="1680"/>
              </a:lnSpc>
              <a:spcBef>
                <a:spcPts val="0"/>
              </a:spcBef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US" sz="1600" b="1" dirty="0" smtClean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For </a:t>
            </a:r>
            <a:r>
              <a:rPr lang="en-US" sz="1600" b="1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more information, contact: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Dr. Tiffany Spivey</a:t>
            </a:r>
            <a:b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Director of Educational Initiatives</a:t>
            </a:r>
            <a:b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Email: </a:t>
            </a:r>
            <a:r>
              <a:rPr lang="en-US" sz="1600" b="1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tspivey@centralgatech.edu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Phone: (478) 218-3369</a:t>
            </a:r>
            <a:endParaRPr lang="en-US" sz="1600" dirty="0">
              <a:solidFill>
                <a:srgbClr val="FF0000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928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6378" y="3244334"/>
            <a:ext cx="1171292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</a:pPr>
            <a:r>
              <a:rPr lang="en-US" sz="4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Reasons to Stay in School</a:t>
            </a:r>
            <a:endParaRPr lang="en-US" sz="4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C:\Users\williemae.wright\AppData\Local\Microsoft\Windows\INetCache\Content.MSO\DC9389FD.tmp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25091" y="174567"/>
            <a:ext cx="8046720" cy="27348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2953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-405383"/>
            <a:ext cx="6096000" cy="501419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ts val="1680"/>
              </a:lnSpc>
              <a:spcAft>
                <a:spcPts val="800"/>
              </a:spcAft>
            </a:pPr>
            <a:endParaRPr lang="en-US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680"/>
              </a:lnSpc>
              <a:spcAft>
                <a:spcPts val="800"/>
              </a:spcAft>
            </a:pPr>
            <a:endParaRPr lang="en-US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680"/>
              </a:lnSpc>
              <a:spcAft>
                <a:spcPts val="800"/>
              </a:spcAft>
            </a:pPr>
            <a:endParaRPr lang="en-US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680"/>
              </a:lnSpc>
              <a:spcAft>
                <a:spcPts val="800"/>
              </a:spcAft>
            </a:pPr>
            <a:endParaRPr lang="en-US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680"/>
              </a:lnSpc>
              <a:spcAft>
                <a:spcPts val="800"/>
              </a:spcAft>
            </a:pP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 the National Dropout Prevention 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Center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ts val="168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High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school dropouts are four times as likely to be unemployed as those who have completed four or more years of college</a:t>
            </a:r>
            <a:endParaRPr lang="en-US" sz="16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ts val="168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Graduating from high school will determine how well you live for the rest of your life. High school graduates earn $143 more per week than high school dropouts. College graduates earn $336 more per week than high school graduates ($479 more than high school dropouts);</a:t>
            </a:r>
            <a:endParaRPr lang="en-US" sz="16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ts val="168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Dropouts are more likely to apply for and receive public assistance than graduates of high school</a:t>
            </a:r>
            <a:endParaRPr lang="en-US" sz="16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High school dropouts have increased incidents of multiple health-related programs, including higher rates of alcoholism, heart disease, obesity, and smoking. </a:t>
            </a:r>
            <a:endParaRPr lang="en-US" sz="1600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 descr="Download Dollar Sign PNG Image for Fre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712" y="1387879"/>
            <a:ext cx="1790700" cy="255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Making Sense of Dollar Signs – Now I Know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1235" y="4172642"/>
            <a:ext cx="3286125" cy="1390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83693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665697"/>
            <a:ext cx="6096000" cy="466538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High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school dropouts have increased incidents of multiple health-related programs, including higher rates of alcoholism, heart disease, obesity, and smoking. 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ts val="168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Dropouts comprise a disproportionate percentage of the nation’s prison and death row inmates. About 75% of America’s State prison inmates, almost 59% of Federal inmates, and 69% of local jail inmates did not complete high school </a:t>
            </a:r>
            <a:endParaRPr lang="en-US" sz="16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ts val="168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School districts all over the country provide alternative programs for students who are not successful in the usual school setting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Our district offers the Baldwin Success Academy as well as Foothills. Central Georgia Technical College offers several different options to earn your high school diploma or GED.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 descr="Medical a symbol | Visiting card design, Health symbol, Symbol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7724" y="312333"/>
            <a:ext cx="5020887" cy="22764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81498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quare academic cap Graduation ceremony Hat, Graduation Cap Books and  Diploma, books and graduation cap, angle, furniture png | PNGEg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4527" y="1216775"/>
            <a:ext cx="5943600" cy="4457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55745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59084" y="3244334"/>
            <a:ext cx="584384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Engaging </a:t>
            </a:r>
            <a:r>
              <a:rPr lang="en-US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families to help students remain in school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C:\Users\williemae.wright\AppData\Local\Microsoft\Windows\INetCache\Content.MSO\398FD6A2.tmp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5796" y="307571"/>
            <a:ext cx="6567055" cy="30175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84568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07425" y="1343905"/>
            <a:ext cx="6096000" cy="41036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 parents are involved, students achieve more, regardless of socioeconomic status, ethnic/racial background, or the parents’ education level;</a:t>
            </a:r>
            <a:endParaRPr lang="en-US" sz="16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more extensive the parent involvement, the higher the student achievement;</a:t>
            </a:r>
            <a:endParaRPr lang="en-US" sz="16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 parents are involved in their students’ education, those students have higher grades and test scores, better attendance, and complete homework more consistently;</a:t>
            </a:r>
            <a:endParaRPr lang="en-US" sz="16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 parents are involved, students exhibit more positive attitudes and behavior;</a:t>
            </a:r>
            <a:endParaRPr lang="en-US" sz="16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Students whose parents are involved in their lives have higher graduation rates and greater enrollment rates in postsecondary education</a:t>
            </a:r>
            <a:endParaRPr lang="en-US" dirty="0">
              <a:solidFill>
                <a:srgbClr val="00B050"/>
              </a:solidFill>
            </a:endParaRPr>
          </a:p>
        </p:txBody>
      </p:sp>
      <p:pic>
        <p:nvPicPr>
          <p:cNvPr id="3" name="Picture 2" descr="C:\Users\williemae.wright\AppData\Local\Microsoft\Windows\INetCache\Content.MSO\71B08C4C.tmp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8171" y="507075"/>
            <a:ext cx="2894214" cy="3408219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 descr="Parent Involvement Images – Browse 3,536 Stock Photos, Vectors, and Video |  Adobe Stock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649" y="5153631"/>
            <a:ext cx="2914650" cy="1571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82927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29338" y="1402804"/>
            <a:ext cx="6096000" cy="608371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Student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behaviors such as alcohol use, violence, and antisocial behavior decrease as parent involvement increases;</a:t>
            </a:r>
            <a:endParaRPr lang="en-US" sz="16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Students are more likely to fall behind in academic performance if their parents do not participate in school events, develop a working relationship with their child’s educators, or keep up with what is happening in their child’s school;</a:t>
            </a:r>
            <a:endParaRPr lang="en-US" sz="16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benefits of involving parents are not confined to the early years—there are significant gains at all ages and grade levels;</a:t>
            </a:r>
            <a:endParaRPr lang="en-US" sz="16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Junior and senior high school students whose parents remain involved make better transitions, maintain the quality of their work, and develop realistic plans for their future;</a:t>
            </a:r>
            <a:endParaRPr lang="en-US" sz="16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Students whose parents are not involved, on the other hand, are more likely to drop out of school; and</a:t>
            </a:r>
            <a:endParaRPr lang="en-US" sz="16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most accurate predictor of a student’s achievement in school is not income or social status, but the extent to which that student’s family is able to</a:t>
            </a:r>
            <a:endParaRPr lang="en-US" sz="16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914400" algn="l"/>
              </a:tabLst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a home environment that encourages learning;</a:t>
            </a:r>
            <a:endParaRPr lang="en-US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914400" algn="l"/>
              </a:tabLst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communicate high, yet reasonable, expectations for their children’s achievement and future careers; and</a:t>
            </a:r>
            <a:endParaRPr lang="en-US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914400" algn="l"/>
              </a:tabLst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become involved in their children’s education at school and in the community</a:t>
            </a:r>
            <a:endParaRPr lang="en-US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Free Home School Cliparts, Download Free Home School Cliparts png images,  Free ClipArts on Clipart Library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034" y="1674581"/>
            <a:ext cx="2114550" cy="2162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Premium Vector | A poster that says goodbye middle school hello high school.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1689" y="331242"/>
            <a:ext cx="2143125" cy="2143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High Schools - Schools - Ypsilanti Community Schools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949" y="3429000"/>
            <a:ext cx="2800350" cy="1628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839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flipH="1">
            <a:off x="3666928" y="839755"/>
            <a:ext cx="60555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000000"/>
                </a:solidFill>
                <a:latin typeface="Barlow"/>
                <a:ea typeface="Times New Roman" panose="02020603050405020304" pitchFamily="18" charset="0"/>
                <a:cs typeface="Times New Roman" panose="02020603050405020304" pitchFamily="18" charset="0"/>
              </a:rPr>
              <a:t>Dropout Indicators</a:t>
            </a:r>
            <a:endParaRPr lang="en-US" sz="2400" b="1" dirty="0">
              <a:solidFill>
                <a:srgbClr val="1F4D78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I refuse to be silent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3975" y="1506581"/>
            <a:ext cx="5161165" cy="3430264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 descr="Local View: Not every kid needs a four-year college degree - Duluth News  Tribune | News, weather, and sports from Duluth, Minnesota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602" y="3221713"/>
            <a:ext cx="3863165" cy="26938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5514964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112</TotalTime>
  <Words>763</Words>
  <Application>Microsoft Office PowerPoint</Application>
  <PresentationFormat>Widescreen</PresentationFormat>
  <Paragraphs>63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Arial</vt:lpstr>
      <vt:lpstr>Barlow</vt:lpstr>
      <vt:lpstr>Calibri</vt:lpstr>
      <vt:lpstr>Calibri Light</vt:lpstr>
      <vt:lpstr>Comic Sans MS</vt:lpstr>
      <vt:lpstr>Georgia</vt:lpstr>
      <vt:lpstr>Symbol</vt:lpstr>
      <vt:lpstr>Times New Roman</vt:lpstr>
      <vt:lpstr>Tw Cen MT</vt:lpstr>
      <vt:lpstr>Droplet</vt:lpstr>
      <vt:lpstr>National Dropout Prevention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baldwin.k12.ga.us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Dropout Prevention</dc:title>
  <dc:creator>Willie Mae Wright</dc:creator>
  <cp:lastModifiedBy>Willie Mae Wright</cp:lastModifiedBy>
  <cp:revision>12</cp:revision>
  <dcterms:created xsi:type="dcterms:W3CDTF">2023-08-08T14:23:22Z</dcterms:created>
  <dcterms:modified xsi:type="dcterms:W3CDTF">2023-08-08T16:15:41Z</dcterms:modified>
</cp:coreProperties>
</file>