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55"/>
  </p:notesMasterIdLst>
  <p:sldIdLst>
    <p:sldId id="293" r:id="rId2"/>
    <p:sldId id="360" r:id="rId3"/>
    <p:sldId id="258" r:id="rId4"/>
    <p:sldId id="259" r:id="rId5"/>
    <p:sldId id="300" r:id="rId6"/>
    <p:sldId id="357" r:id="rId7"/>
    <p:sldId id="358" r:id="rId8"/>
    <p:sldId id="359" r:id="rId9"/>
    <p:sldId id="352" r:id="rId10"/>
    <p:sldId id="328" r:id="rId11"/>
    <p:sldId id="334" r:id="rId12"/>
    <p:sldId id="335" r:id="rId13"/>
    <p:sldId id="336" r:id="rId14"/>
    <p:sldId id="337" r:id="rId15"/>
    <p:sldId id="338" r:id="rId16"/>
    <p:sldId id="339" r:id="rId17"/>
    <p:sldId id="353" r:id="rId18"/>
    <p:sldId id="405" r:id="rId19"/>
    <p:sldId id="266" r:id="rId20"/>
    <p:sldId id="397" r:id="rId21"/>
    <p:sldId id="398" r:id="rId22"/>
    <p:sldId id="399" r:id="rId23"/>
    <p:sldId id="400" r:id="rId24"/>
    <p:sldId id="344" r:id="rId25"/>
    <p:sldId id="355" r:id="rId26"/>
    <p:sldId id="345" r:id="rId27"/>
    <p:sldId id="346" r:id="rId28"/>
    <p:sldId id="370" r:id="rId29"/>
    <p:sldId id="347" r:id="rId30"/>
    <p:sldId id="348" r:id="rId31"/>
    <p:sldId id="392" r:id="rId32"/>
    <p:sldId id="404" r:id="rId33"/>
    <p:sldId id="349" r:id="rId34"/>
    <p:sldId id="274" r:id="rId35"/>
    <p:sldId id="390" r:id="rId36"/>
    <p:sldId id="401" r:id="rId37"/>
    <p:sldId id="386" r:id="rId38"/>
    <p:sldId id="387" r:id="rId39"/>
    <p:sldId id="384" r:id="rId40"/>
    <p:sldId id="385" r:id="rId41"/>
    <p:sldId id="372" r:id="rId42"/>
    <p:sldId id="382" r:id="rId43"/>
    <p:sldId id="388" r:id="rId44"/>
    <p:sldId id="389" r:id="rId45"/>
    <p:sldId id="368" r:id="rId46"/>
    <p:sldId id="367" r:id="rId47"/>
    <p:sldId id="371" r:id="rId48"/>
    <p:sldId id="383" r:id="rId49"/>
    <p:sldId id="366" r:id="rId50"/>
    <p:sldId id="365" r:id="rId51"/>
    <p:sldId id="403" r:id="rId52"/>
    <p:sldId id="291" r:id="rId53"/>
    <p:sldId id="297"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59"/>
    <p:restoredTop sz="93241"/>
  </p:normalViewPr>
  <p:slideViewPr>
    <p:cSldViewPr snapToGrid="0" snapToObjects="1">
      <p:cViewPr varScale="1">
        <p:scale>
          <a:sx n="115" d="100"/>
          <a:sy n="115" d="100"/>
        </p:scale>
        <p:origin x="-1000" y="-104"/>
      </p:cViewPr>
      <p:guideLst>
        <p:guide orient="horz" pos="2160"/>
        <p:guide pos="2880"/>
      </p:guideLst>
    </p:cSldViewPr>
  </p:slideViewPr>
  <p:notesTextViewPr>
    <p:cViewPr>
      <p:scale>
        <a:sx n="100" d="100"/>
        <a:sy n="100" d="100"/>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08AADE-5C8D-874A-A585-9330445C406A}"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874FA32D-9D35-4649-B642-7FF456E5ACD4}">
      <dgm:prSet phldrT="[Text]"/>
      <dgm:spPr/>
      <dgm:t>
        <a:bodyPr/>
        <a:lstStyle/>
        <a:p>
          <a:r>
            <a:rPr lang="en-US" dirty="0"/>
            <a:t>LBOE</a:t>
          </a:r>
        </a:p>
      </dgm:t>
    </dgm:pt>
    <dgm:pt modelId="{B1DEC983-9FD8-EE45-A8F8-171AB879DA44}" type="parTrans" cxnId="{C93CCA6B-5889-AE4A-A006-6A1F9C393CAE}">
      <dgm:prSet/>
      <dgm:spPr/>
      <dgm:t>
        <a:bodyPr/>
        <a:lstStyle/>
        <a:p>
          <a:endParaRPr lang="en-US"/>
        </a:p>
      </dgm:t>
    </dgm:pt>
    <dgm:pt modelId="{7ABA23CC-9A19-E64B-A182-AC4C7189CE72}" type="sibTrans" cxnId="{C93CCA6B-5889-AE4A-A006-6A1F9C393CAE}">
      <dgm:prSet/>
      <dgm:spPr/>
      <dgm:t>
        <a:bodyPr/>
        <a:lstStyle/>
        <a:p>
          <a:endParaRPr lang="en-US"/>
        </a:p>
      </dgm:t>
    </dgm:pt>
    <dgm:pt modelId="{E0BFEC8E-71B7-7643-AE6F-6F369FDF8703}">
      <dgm:prSet phldrT="[Text]"/>
      <dgm:spPr/>
      <dgm:t>
        <a:bodyPr/>
        <a:lstStyle/>
        <a:p>
          <a:r>
            <a:rPr lang="en-US" dirty="0"/>
            <a:t>Superintendent</a:t>
          </a:r>
        </a:p>
      </dgm:t>
    </dgm:pt>
    <dgm:pt modelId="{B1A1910C-9CC1-7E4A-92F4-16D9E3E6923F}" type="parTrans" cxnId="{694550B7-12CB-8A49-9A27-48BA2826F63C}">
      <dgm:prSet/>
      <dgm:spPr/>
      <dgm:t>
        <a:bodyPr/>
        <a:lstStyle/>
        <a:p>
          <a:endParaRPr lang="en-US"/>
        </a:p>
      </dgm:t>
    </dgm:pt>
    <dgm:pt modelId="{A6921969-DC6F-5D48-9B2F-416CD661CC23}" type="sibTrans" cxnId="{694550B7-12CB-8A49-9A27-48BA2826F63C}">
      <dgm:prSet/>
      <dgm:spPr/>
      <dgm:t>
        <a:bodyPr/>
        <a:lstStyle/>
        <a:p>
          <a:endParaRPr lang="en-US"/>
        </a:p>
      </dgm:t>
    </dgm:pt>
    <dgm:pt modelId="{D421F029-93E1-A94E-BD3F-42C255E1C337}">
      <dgm:prSet phldrT="[Text]"/>
      <dgm:spPr/>
      <dgm:t>
        <a:bodyPr/>
        <a:lstStyle/>
        <a:p>
          <a:r>
            <a:rPr lang="en-US" dirty="0"/>
            <a:t>Principal</a:t>
          </a:r>
        </a:p>
      </dgm:t>
    </dgm:pt>
    <dgm:pt modelId="{07087C31-EABD-B547-8257-314B7C1D3AB5}" type="parTrans" cxnId="{10EEBBDE-CA48-7E40-AFA0-02E2FC2E92F3}">
      <dgm:prSet/>
      <dgm:spPr/>
      <dgm:t>
        <a:bodyPr/>
        <a:lstStyle/>
        <a:p>
          <a:endParaRPr lang="en-US"/>
        </a:p>
      </dgm:t>
    </dgm:pt>
    <dgm:pt modelId="{B65F5A14-BE4C-E843-80E4-78D935D9E250}" type="sibTrans" cxnId="{10EEBBDE-CA48-7E40-AFA0-02E2FC2E92F3}">
      <dgm:prSet/>
      <dgm:spPr/>
      <dgm:t>
        <a:bodyPr/>
        <a:lstStyle/>
        <a:p>
          <a:endParaRPr lang="en-US"/>
        </a:p>
      </dgm:t>
    </dgm:pt>
    <dgm:pt modelId="{5949D460-8961-9F4B-8FF0-EB5D012C5CD6}">
      <dgm:prSet phldrT="[Text]"/>
      <dgm:spPr/>
      <dgm:t>
        <a:bodyPr/>
        <a:lstStyle/>
        <a:p>
          <a:r>
            <a:rPr lang="en-US" dirty="0"/>
            <a:t>School staff</a:t>
          </a:r>
        </a:p>
      </dgm:t>
    </dgm:pt>
    <dgm:pt modelId="{0AB7B413-0F4C-9D4E-9ACC-3983F5C706D2}" type="parTrans" cxnId="{D05DB2C5-D939-BC41-9C1A-5C9D3318C3D6}">
      <dgm:prSet/>
      <dgm:spPr/>
      <dgm:t>
        <a:bodyPr/>
        <a:lstStyle/>
        <a:p>
          <a:endParaRPr lang="en-US"/>
        </a:p>
      </dgm:t>
    </dgm:pt>
    <dgm:pt modelId="{5F92DFC4-03CB-FE4D-99BA-F088EEFB6F87}" type="sibTrans" cxnId="{D05DB2C5-D939-BC41-9C1A-5C9D3318C3D6}">
      <dgm:prSet/>
      <dgm:spPr/>
      <dgm:t>
        <a:bodyPr/>
        <a:lstStyle/>
        <a:p>
          <a:endParaRPr lang="en-US"/>
        </a:p>
      </dgm:t>
    </dgm:pt>
    <dgm:pt modelId="{371C2D89-1AC9-884A-B8E5-70A886EA2359}" type="pres">
      <dgm:prSet presAssocID="{BE08AADE-5C8D-874A-A585-9330445C406A}" presName="hierChild1" presStyleCnt="0">
        <dgm:presLayoutVars>
          <dgm:chPref val="1"/>
          <dgm:dir/>
          <dgm:animOne val="branch"/>
          <dgm:animLvl val="lvl"/>
          <dgm:resizeHandles/>
        </dgm:presLayoutVars>
      </dgm:prSet>
      <dgm:spPr/>
      <dgm:t>
        <a:bodyPr/>
        <a:lstStyle/>
        <a:p>
          <a:endParaRPr lang="en-US"/>
        </a:p>
      </dgm:t>
    </dgm:pt>
    <dgm:pt modelId="{CC4C465B-0B34-7F47-A98F-E3ED863B8DF4}" type="pres">
      <dgm:prSet presAssocID="{874FA32D-9D35-4649-B642-7FF456E5ACD4}" presName="hierRoot1" presStyleCnt="0"/>
      <dgm:spPr/>
    </dgm:pt>
    <dgm:pt modelId="{10F8E4E6-4F12-2945-80CE-C0D485309592}" type="pres">
      <dgm:prSet presAssocID="{874FA32D-9D35-4649-B642-7FF456E5ACD4}" presName="composite" presStyleCnt="0"/>
      <dgm:spPr/>
    </dgm:pt>
    <dgm:pt modelId="{C576B532-A0D5-B649-AF17-8EDFDC8D4A81}" type="pres">
      <dgm:prSet presAssocID="{874FA32D-9D35-4649-B642-7FF456E5ACD4}" presName="background" presStyleLbl="node0" presStyleIdx="0" presStyleCnt="1"/>
      <dgm:spPr/>
    </dgm:pt>
    <dgm:pt modelId="{A96B3C7E-894E-994A-994B-9EEAAAAEC4B7}" type="pres">
      <dgm:prSet presAssocID="{874FA32D-9D35-4649-B642-7FF456E5ACD4}" presName="text" presStyleLbl="fgAcc0" presStyleIdx="0" presStyleCnt="1">
        <dgm:presLayoutVars>
          <dgm:chPref val="3"/>
        </dgm:presLayoutVars>
      </dgm:prSet>
      <dgm:spPr/>
      <dgm:t>
        <a:bodyPr/>
        <a:lstStyle/>
        <a:p>
          <a:endParaRPr lang="en-US"/>
        </a:p>
      </dgm:t>
    </dgm:pt>
    <dgm:pt modelId="{70E955CD-C47C-0F44-9192-7DF3168CEC81}" type="pres">
      <dgm:prSet presAssocID="{874FA32D-9D35-4649-B642-7FF456E5ACD4}" presName="hierChild2" presStyleCnt="0"/>
      <dgm:spPr/>
    </dgm:pt>
    <dgm:pt modelId="{C5E8D18C-8EB7-3542-91F0-95A2231F9F95}" type="pres">
      <dgm:prSet presAssocID="{B1A1910C-9CC1-7E4A-92F4-16D9E3E6923F}" presName="Name10" presStyleLbl="parChTrans1D2" presStyleIdx="0" presStyleCnt="1"/>
      <dgm:spPr/>
      <dgm:t>
        <a:bodyPr/>
        <a:lstStyle/>
        <a:p>
          <a:endParaRPr lang="en-US"/>
        </a:p>
      </dgm:t>
    </dgm:pt>
    <dgm:pt modelId="{BF98E99D-B812-8443-A604-3CE41CE641DA}" type="pres">
      <dgm:prSet presAssocID="{E0BFEC8E-71B7-7643-AE6F-6F369FDF8703}" presName="hierRoot2" presStyleCnt="0"/>
      <dgm:spPr/>
    </dgm:pt>
    <dgm:pt modelId="{C06CDD2F-97A6-1B44-BFE0-063BBECDC99F}" type="pres">
      <dgm:prSet presAssocID="{E0BFEC8E-71B7-7643-AE6F-6F369FDF8703}" presName="composite2" presStyleCnt="0"/>
      <dgm:spPr/>
    </dgm:pt>
    <dgm:pt modelId="{17613F4D-DDA2-D240-99C0-75D3BC225F5D}" type="pres">
      <dgm:prSet presAssocID="{E0BFEC8E-71B7-7643-AE6F-6F369FDF8703}" presName="background2" presStyleLbl="node2" presStyleIdx="0" presStyleCnt="1"/>
      <dgm:spPr/>
    </dgm:pt>
    <dgm:pt modelId="{4B789D60-3B5F-A94C-986F-A7279EB9DB22}" type="pres">
      <dgm:prSet presAssocID="{E0BFEC8E-71B7-7643-AE6F-6F369FDF8703}" presName="text2" presStyleLbl="fgAcc2" presStyleIdx="0" presStyleCnt="1">
        <dgm:presLayoutVars>
          <dgm:chPref val="3"/>
        </dgm:presLayoutVars>
      </dgm:prSet>
      <dgm:spPr/>
      <dgm:t>
        <a:bodyPr/>
        <a:lstStyle/>
        <a:p>
          <a:endParaRPr lang="en-US"/>
        </a:p>
      </dgm:t>
    </dgm:pt>
    <dgm:pt modelId="{0A5FB796-8376-B64B-8A73-705854CE0607}" type="pres">
      <dgm:prSet presAssocID="{E0BFEC8E-71B7-7643-AE6F-6F369FDF8703}" presName="hierChild3" presStyleCnt="0"/>
      <dgm:spPr/>
    </dgm:pt>
    <dgm:pt modelId="{60935212-6021-074A-9149-0AEFA4B88CC4}" type="pres">
      <dgm:prSet presAssocID="{07087C31-EABD-B547-8257-314B7C1D3AB5}" presName="Name17" presStyleLbl="parChTrans1D3" presStyleIdx="0" presStyleCnt="1"/>
      <dgm:spPr/>
      <dgm:t>
        <a:bodyPr/>
        <a:lstStyle/>
        <a:p>
          <a:endParaRPr lang="en-US"/>
        </a:p>
      </dgm:t>
    </dgm:pt>
    <dgm:pt modelId="{9B2F3880-BCA8-A247-BD26-3D4EAB568F08}" type="pres">
      <dgm:prSet presAssocID="{D421F029-93E1-A94E-BD3F-42C255E1C337}" presName="hierRoot3" presStyleCnt="0"/>
      <dgm:spPr/>
    </dgm:pt>
    <dgm:pt modelId="{B1B9E6F5-2B81-CF4F-8AC0-E4BA1F60757E}" type="pres">
      <dgm:prSet presAssocID="{D421F029-93E1-A94E-BD3F-42C255E1C337}" presName="composite3" presStyleCnt="0"/>
      <dgm:spPr/>
    </dgm:pt>
    <dgm:pt modelId="{67A0E64E-FED6-D44E-BB03-54FE3BC4210B}" type="pres">
      <dgm:prSet presAssocID="{D421F029-93E1-A94E-BD3F-42C255E1C337}" presName="background3" presStyleLbl="node3" presStyleIdx="0" presStyleCnt="1"/>
      <dgm:spPr/>
    </dgm:pt>
    <dgm:pt modelId="{C0EF3ABF-F47A-FA4F-B9EB-B9919BE691ED}" type="pres">
      <dgm:prSet presAssocID="{D421F029-93E1-A94E-BD3F-42C255E1C337}" presName="text3" presStyleLbl="fgAcc3" presStyleIdx="0" presStyleCnt="1">
        <dgm:presLayoutVars>
          <dgm:chPref val="3"/>
        </dgm:presLayoutVars>
      </dgm:prSet>
      <dgm:spPr/>
      <dgm:t>
        <a:bodyPr/>
        <a:lstStyle/>
        <a:p>
          <a:endParaRPr lang="en-US"/>
        </a:p>
      </dgm:t>
    </dgm:pt>
    <dgm:pt modelId="{AD300C6A-9F11-4F46-A8E8-D05793EFF3A9}" type="pres">
      <dgm:prSet presAssocID="{D421F029-93E1-A94E-BD3F-42C255E1C337}" presName="hierChild4" presStyleCnt="0"/>
      <dgm:spPr/>
    </dgm:pt>
    <dgm:pt modelId="{618477E4-5AF7-BA4E-A5AB-470050754ECE}" type="pres">
      <dgm:prSet presAssocID="{0AB7B413-0F4C-9D4E-9ACC-3983F5C706D2}" presName="Name23" presStyleLbl="parChTrans1D4" presStyleIdx="0" presStyleCnt="1"/>
      <dgm:spPr/>
      <dgm:t>
        <a:bodyPr/>
        <a:lstStyle/>
        <a:p>
          <a:endParaRPr lang="en-US"/>
        </a:p>
      </dgm:t>
    </dgm:pt>
    <dgm:pt modelId="{4267E39A-53BB-6B47-9013-DCC29E64F630}" type="pres">
      <dgm:prSet presAssocID="{5949D460-8961-9F4B-8FF0-EB5D012C5CD6}" presName="hierRoot4" presStyleCnt="0"/>
      <dgm:spPr/>
    </dgm:pt>
    <dgm:pt modelId="{4FD3C835-113C-884A-AB98-78CFADBD12C5}" type="pres">
      <dgm:prSet presAssocID="{5949D460-8961-9F4B-8FF0-EB5D012C5CD6}" presName="composite4" presStyleCnt="0"/>
      <dgm:spPr/>
    </dgm:pt>
    <dgm:pt modelId="{F8B75091-4AA2-2445-9BB4-164BECF2B87D}" type="pres">
      <dgm:prSet presAssocID="{5949D460-8961-9F4B-8FF0-EB5D012C5CD6}" presName="background4" presStyleLbl="node4" presStyleIdx="0" presStyleCnt="1"/>
      <dgm:spPr/>
    </dgm:pt>
    <dgm:pt modelId="{A01B37EF-D282-FD4E-8559-7CF5A1F8F856}" type="pres">
      <dgm:prSet presAssocID="{5949D460-8961-9F4B-8FF0-EB5D012C5CD6}" presName="text4" presStyleLbl="fgAcc4" presStyleIdx="0" presStyleCnt="1" custScaleY="112880" custLinFactNeighborY="30355">
        <dgm:presLayoutVars>
          <dgm:chPref val="3"/>
        </dgm:presLayoutVars>
      </dgm:prSet>
      <dgm:spPr/>
      <dgm:t>
        <a:bodyPr/>
        <a:lstStyle/>
        <a:p>
          <a:endParaRPr lang="en-US"/>
        </a:p>
      </dgm:t>
    </dgm:pt>
    <dgm:pt modelId="{534757FE-87F3-AD43-A867-3218CB3E53E9}" type="pres">
      <dgm:prSet presAssocID="{5949D460-8961-9F4B-8FF0-EB5D012C5CD6}" presName="hierChild5" presStyleCnt="0"/>
      <dgm:spPr/>
    </dgm:pt>
  </dgm:ptLst>
  <dgm:cxnLst>
    <dgm:cxn modelId="{078F3FD7-E37F-2246-A3B8-D0F2DA47429F}" type="presOf" srcId="{5949D460-8961-9F4B-8FF0-EB5D012C5CD6}" destId="{A01B37EF-D282-FD4E-8559-7CF5A1F8F856}" srcOrd="0" destOrd="0" presId="urn:microsoft.com/office/officeart/2005/8/layout/hierarchy1"/>
    <dgm:cxn modelId="{D05DB2C5-D939-BC41-9C1A-5C9D3318C3D6}" srcId="{D421F029-93E1-A94E-BD3F-42C255E1C337}" destId="{5949D460-8961-9F4B-8FF0-EB5D012C5CD6}" srcOrd="0" destOrd="0" parTransId="{0AB7B413-0F4C-9D4E-9ACC-3983F5C706D2}" sibTransId="{5F92DFC4-03CB-FE4D-99BA-F088EEFB6F87}"/>
    <dgm:cxn modelId="{C93CCA6B-5889-AE4A-A006-6A1F9C393CAE}" srcId="{BE08AADE-5C8D-874A-A585-9330445C406A}" destId="{874FA32D-9D35-4649-B642-7FF456E5ACD4}" srcOrd="0" destOrd="0" parTransId="{B1DEC983-9FD8-EE45-A8F8-171AB879DA44}" sibTransId="{7ABA23CC-9A19-E64B-A182-AC4C7189CE72}"/>
    <dgm:cxn modelId="{2EBF3BD3-934A-A44E-89F2-95DEE27E496E}" type="presOf" srcId="{BE08AADE-5C8D-874A-A585-9330445C406A}" destId="{371C2D89-1AC9-884A-B8E5-70A886EA2359}" srcOrd="0" destOrd="0" presId="urn:microsoft.com/office/officeart/2005/8/layout/hierarchy1"/>
    <dgm:cxn modelId="{694550B7-12CB-8A49-9A27-48BA2826F63C}" srcId="{874FA32D-9D35-4649-B642-7FF456E5ACD4}" destId="{E0BFEC8E-71B7-7643-AE6F-6F369FDF8703}" srcOrd="0" destOrd="0" parTransId="{B1A1910C-9CC1-7E4A-92F4-16D9E3E6923F}" sibTransId="{A6921969-DC6F-5D48-9B2F-416CD661CC23}"/>
    <dgm:cxn modelId="{298D5250-901D-AF41-A596-17DBAF0B873D}" type="presOf" srcId="{E0BFEC8E-71B7-7643-AE6F-6F369FDF8703}" destId="{4B789D60-3B5F-A94C-986F-A7279EB9DB22}" srcOrd="0" destOrd="0" presId="urn:microsoft.com/office/officeart/2005/8/layout/hierarchy1"/>
    <dgm:cxn modelId="{C26D635D-C995-FA42-B8AB-531CF8FB5E96}" type="presOf" srcId="{0AB7B413-0F4C-9D4E-9ACC-3983F5C706D2}" destId="{618477E4-5AF7-BA4E-A5AB-470050754ECE}" srcOrd="0" destOrd="0" presId="urn:microsoft.com/office/officeart/2005/8/layout/hierarchy1"/>
    <dgm:cxn modelId="{10EEBBDE-CA48-7E40-AFA0-02E2FC2E92F3}" srcId="{E0BFEC8E-71B7-7643-AE6F-6F369FDF8703}" destId="{D421F029-93E1-A94E-BD3F-42C255E1C337}" srcOrd="0" destOrd="0" parTransId="{07087C31-EABD-B547-8257-314B7C1D3AB5}" sibTransId="{B65F5A14-BE4C-E843-80E4-78D935D9E250}"/>
    <dgm:cxn modelId="{73DFB5D4-CC21-9446-B841-381829E69421}" type="presOf" srcId="{874FA32D-9D35-4649-B642-7FF456E5ACD4}" destId="{A96B3C7E-894E-994A-994B-9EEAAAAEC4B7}" srcOrd="0" destOrd="0" presId="urn:microsoft.com/office/officeart/2005/8/layout/hierarchy1"/>
    <dgm:cxn modelId="{A2442AC9-8BBA-E940-A31F-49F3F5982904}" type="presOf" srcId="{D421F029-93E1-A94E-BD3F-42C255E1C337}" destId="{C0EF3ABF-F47A-FA4F-B9EB-B9919BE691ED}" srcOrd="0" destOrd="0" presId="urn:microsoft.com/office/officeart/2005/8/layout/hierarchy1"/>
    <dgm:cxn modelId="{A9AAC549-D23A-9E45-BB10-D818B690D42D}" type="presOf" srcId="{B1A1910C-9CC1-7E4A-92F4-16D9E3E6923F}" destId="{C5E8D18C-8EB7-3542-91F0-95A2231F9F95}" srcOrd="0" destOrd="0" presId="urn:microsoft.com/office/officeart/2005/8/layout/hierarchy1"/>
    <dgm:cxn modelId="{28D7CED7-048E-9B48-B919-B25BFC8B79CD}" type="presOf" srcId="{07087C31-EABD-B547-8257-314B7C1D3AB5}" destId="{60935212-6021-074A-9149-0AEFA4B88CC4}" srcOrd="0" destOrd="0" presId="urn:microsoft.com/office/officeart/2005/8/layout/hierarchy1"/>
    <dgm:cxn modelId="{E620A98A-C66C-8548-A135-36A0D51BB4B6}" type="presParOf" srcId="{371C2D89-1AC9-884A-B8E5-70A886EA2359}" destId="{CC4C465B-0B34-7F47-A98F-E3ED863B8DF4}" srcOrd="0" destOrd="0" presId="urn:microsoft.com/office/officeart/2005/8/layout/hierarchy1"/>
    <dgm:cxn modelId="{12860808-CF1D-DE42-B2D1-863FC5BB1C38}" type="presParOf" srcId="{CC4C465B-0B34-7F47-A98F-E3ED863B8DF4}" destId="{10F8E4E6-4F12-2945-80CE-C0D485309592}" srcOrd="0" destOrd="0" presId="urn:microsoft.com/office/officeart/2005/8/layout/hierarchy1"/>
    <dgm:cxn modelId="{38BB537D-752E-B147-A622-DBBA9B7567B1}" type="presParOf" srcId="{10F8E4E6-4F12-2945-80CE-C0D485309592}" destId="{C576B532-A0D5-B649-AF17-8EDFDC8D4A81}" srcOrd="0" destOrd="0" presId="urn:microsoft.com/office/officeart/2005/8/layout/hierarchy1"/>
    <dgm:cxn modelId="{048F22ED-751A-1540-A6D1-4A9E8C517B42}" type="presParOf" srcId="{10F8E4E6-4F12-2945-80CE-C0D485309592}" destId="{A96B3C7E-894E-994A-994B-9EEAAAAEC4B7}" srcOrd="1" destOrd="0" presId="urn:microsoft.com/office/officeart/2005/8/layout/hierarchy1"/>
    <dgm:cxn modelId="{92D0A21C-11B7-0149-8666-B6C9056938C1}" type="presParOf" srcId="{CC4C465B-0B34-7F47-A98F-E3ED863B8DF4}" destId="{70E955CD-C47C-0F44-9192-7DF3168CEC81}" srcOrd="1" destOrd="0" presId="urn:microsoft.com/office/officeart/2005/8/layout/hierarchy1"/>
    <dgm:cxn modelId="{C5F09CF3-6DAF-9042-97B7-6BED577572D6}" type="presParOf" srcId="{70E955CD-C47C-0F44-9192-7DF3168CEC81}" destId="{C5E8D18C-8EB7-3542-91F0-95A2231F9F95}" srcOrd="0" destOrd="0" presId="urn:microsoft.com/office/officeart/2005/8/layout/hierarchy1"/>
    <dgm:cxn modelId="{48DD0B03-A7DE-AC4B-ACC7-78C16D29F713}" type="presParOf" srcId="{70E955CD-C47C-0F44-9192-7DF3168CEC81}" destId="{BF98E99D-B812-8443-A604-3CE41CE641DA}" srcOrd="1" destOrd="0" presId="urn:microsoft.com/office/officeart/2005/8/layout/hierarchy1"/>
    <dgm:cxn modelId="{1ED8ACF3-C775-8545-B1B1-70BFDC4250E6}" type="presParOf" srcId="{BF98E99D-B812-8443-A604-3CE41CE641DA}" destId="{C06CDD2F-97A6-1B44-BFE0-063BBECDC99F}" srcOrd="0" destOrd="0" presId="urn:microsoft.com/office/officeart/2005/8/layout/hierarchy1"/>
    <dgm:cxn modelId="{19E7741B-C6FA-9B4B-9A51-0D7CD193B526}" type="presParOf" srcId="{C06CDD2F-97A6-1B44-BFE0-063BBECDC99F}" destId="{17613F4D-DDA2-D240-99C0-75D3BC225F5D}" srcOrd="0" destOrd="0" presId="urn:microsoft.com/office/officeart/2005/8/layout/hierarchy1"/>
    <dgm:cxn modelId="{5A91A02F-ECE0-6641-A50F-8B2B4604AF3C}" type="presParOf" srcId="{C06CDD2F-97A6-1B44-BFE0-063BBECDC99F}" destId="{4B789D60-3B5F-A94C-986F-A7279EB9DB22}" srcOrd="1" destOrd="0" presId="urn:microsoft.com/office/officeart/2005/8/layout/hierarchy1"/>
    <dgm:cxn modelId="{7134104B-28CC-1646-ACF3-8839FD68671F}" type="presParOf" srcId="{BF98E99D-B812-8443-A604-3CE41CE641DA}" destId="{0A5FB796-8376-B64B-8A73-705854CE0607}" srcOrd="1" destOrd="0" presId="urn:microsoft.com/office/officeart/2005/8/layout/hierarchy1"/>
    <dgm:cxn modelId="{0D18DD77-3EF0-2341-8DFD-D59BD97F8AF0}" type="presParOf" srcId="{0A5FB796-8376-B64B-8A73-705854CE0607}" destId="{60935212-6021-074A-9149-0AEFA4B88CC4}" srcOrd="0" destOrd="0" presId="urn:microsoft.com/office/officeart/2005/8/layout/hierarchy1"/>
    <dgm:cxn modelId="{5EF045BD-83FE-8E4F-BEA8-AE77F98A730A}" type="presParOf" srcId="{0A5FB796-8376-B64B-8A73-705854CE0607}" destId="{9B2F3880-BCA8-A247-BD26-3D4EAB568F08}" srcOrd="1" destOrd="0" presId="urn:microsoft.com/office/officeart/2005/8/layout/hierarchy1"/>
    <dgm:cxn modelId="{F1DCA35F-A8C7-3247-9906-10B2BE1EBAD7}" type="presParOf" srcId="{9B2F3880-BCA8-A247-BD26-3D4EAB568F08}" destId="{B1B9E6F5-2B81-CF4F-8AC0-E4BA1F60757E}" srcOrd="0" destOrd="0" presId="urn:microsoft.com/office/officeart/2005/8/layout/hierarchy1"/>
    <dgm:cxn modelId="{54D9293C-8428-D844-8E73-B3C8842EB67A}" type="presParOf" srcId="{B1B9E6F5-2B81-CF4F-8AC0-E4BA1F60757E}" destId="{67A0E64E-FED6-D44E-BB03-54FE3BC4210B}" srcOrd="0" destOrd="0" presId="urn:microsoft.com/office/officeart/2005/8/layout/hierarchy1"/>
    <dgm:cxn modelId="{49D444C9-DFCB-084C-B5B6-960FCEABD825}" type="presParOf" srcId="{B1B9E6F5-2B81-CF4F-8AC0-E4BA1F60757E}" destId="{C0EF3ABF-F47A-FA4F-B9EB-B9919BE691ED}" srcOrd="1" destOrd="0" presId="urn:microsoft.com/office/officeart/2005/8/layout/hierarchy1"/>
    <dgm:cxn modelId="{A6A6CA24-6F37-4F45-A236-C5607226881D}" type="presParOf" srcId="{9B2F3880-BCA8-A247-BD26-3D4EAB568F08}" destId="{AD300C6A-9F11-4F46-A8E8-D05793EFF3A9}" srcOrd="1" destOrd="0" presId="urn:microsoft.com/office/officeart/2005/8/layout/hierarchy1"/>
    <dgm:cxn modelId="{1FB44E10-7526-8A44-8D1C-867A43628C26}" type="presParOf" srcId="{AD300C6A-9F11-4F46-A8E8-D05793EFF3A9}" destId="{618477E4-5AF7-BA4E-A5AB-470050754ECE}" srcOrd="0" destOrd="0" presId="urn:microsoft.com/office/officeart/2005/8/layout/hierarchy1"/>
    <dgm:cxn modelId="{6C406D25-8A02-3642-B411-5FFF486376DC}" type="presParOf" srcId="{AD300C6A-9F11-4F46-A8E8-D05793EFF3A9}" destId="{4267E39A-53BB-6B47-9013-DCC29E64F630}" srcOrd="1" destOrd="0" presId="urn:microsoft.com/office/officeart/2005/8/layout/hierarchy1"/>
    <dgm:cxn modelId="{4C86413C-B837-C84F-A1FD-C9E35AD6B57F}" type="presParOf" srcId="{4267E39A-53BB-6B47-9013-DCC29E64F630}" destId="{4FD3C835-113C-884A-AB98-78CFADBD12C5}" srcOrd="0" destOrd="0" presId="urn:microsoft.com/office/officeart/2005/8/layout/hierarchy1"/>
    <dgm:cxn modelId="{FF68AA62-1163-3642-AEE6-98FAD9036F52}" type="presParOf" srcId="{4FD3C835-113C-884A-AB98-78CFADBD12C5}" destId="{F8B75091-4AA2-2445-9BB4-164BECF2B87D}" srcOrd="0" destOrd="0" presId="urn:microsoft.com/office/officeart/2005/8/layout/hierarchy1"/>
    <dgm:cxn modelId="{3160478E-B7DE-D647-BFAD-B7D08C42EACE}" type="presParOf" srcId="{4FD3C835-113C-884A-AB98-78CFADBD12C5}" destId="{A01B37EF-D282-FD4E-8559-7CF5A1F8F856}" srcOrd="1" destOrd="0" presId="urn:microsoft.com/office/officeart/2005/8/layout/hierarchy1"/>
    <dgm:cxn modelId="{FD83FD6D-5016-5442-8744-DA5D713896FA}" type="presParOf" srcId="{4267E39A-53BB-6B47-9013-DCC29E64F630}" destId="{534757FE-87F3-AD43-A867-3218CB3E53E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79757E-3E20-4199-9529-556233F9096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A525489-0965-4DAC-8DC2-7E9E51688856}">
      <dgm:prSet phldrT="[Text]"/>
      <dgm:spPr/>
      <dgm:t>
        <a:bodyPr/>
        <a:lstStyle/>
        <a:p>
          <a:r>
            <a:rPr lang="en-US" b="0" dirty="0"/>
            <a:t>Establishing &amp; Monitoring the Achievement of School Improvement Goals </a:t>
          </a:r>
        </a:p>
      </dgm:t>
    </dgm:pt>
    <dgm:pt modelId="{B4AB17F6-10B3-4C07-9089-530AF65E0CEF}" type="parTrans" cxnId="{A87B23FE-06A8-4991-A016-449B803BA141}">
      <dgm:prSet/>
      <dgm:spPr/>
      <dgm:t>
        <a:bodyPr/>
        <a:lstStyle/>
        <a:p>
          <a:endParaRPr lang="en-US"/>
        </a:p>
      </dgm:t>
    </dgm:pt>
    <dgm:pt modelId="{A8C5475B-C856-426E-9CDD-D33153F3322C}" type="sibTrans" cxnId="{A87B23FE-06A8-4991-A016-449B803BA141}">
      <dgm:prSet/>
      <dgm:spPr/>
      <dgm:t>
        <a:bodyPr/>
        <a:lstStyle/>
        <a:p>
          <a:endParaRPr lang="en-US"/>
        </a:p>
      </dgm:t>
    </dgm:pt>
    <dgm:pt modelId="{6A4DE11C-9784-46BF-968E-38C178418BA0}">
      <dgm:prSet phldrT="[Text]" custT="1"/>
      <dgm:spPr/>
      <dgm:t>
        <a:bodyPr/>
        <a:lstStyle/>
        <a:p>
          <a:r>
            <a:rPr lang="en-US" sz="2000" dirty="0"/>
            <a:t>Best Practices</a:t>
          </a:r>
        </a:p>
      </dgm:t>
    </dgm:pt>
    <dgm:pt modelId="{91D3F7CA-8A76-4D57-B91B-EEC45DC9261B}" type="parTrans" cxnId="{31EC393A-C360-4CA6-A3F8-E45B164F4D99}">
      <dgm:prSet/>
      <dgm:spPr/>
      <dgm:t>
        <a:bodyPr/>
        <a:lstStyle/>
        <a:p>
          <a:endParaRPr lang="en-US"/>
        </a:p>
      </dgm:t>
    </dgm:pt>
    <dgm:pt modelId="{583C324E-5764-4D67-B69B-4B99BE5DACCF}" type="sibTrans" cxnId="{31EC393A-C360-4CA6-A3F8-E45B164F4D99}">
      <dgm:prSet/>
      <dgm:spPr/>
      <dgm:t>
        <a:bodyPr/>
        <a:lstStyle/>
        <a:p>
          <a:endParaRPr lang="en-US"/>
        </a:p>
      </dgm:t>
    </dgm:pt>
    <dgm:pt modelId="{3C8B7879-5B17-44B0-AF07-7919D58FF776}">
      <dgm:prSet phldrT="[Text]" custT="1"/>
      <dgm:spPr>
        <a:solidFill>
          <a:srgbClr val="D1B65F"/>
        </a:solidFill>
      </dgm:spPr>
      <dgm:t>
        <a:bodyPr/>
        <a:lstStyle/>
        <a:p>
          <a:r>
            <a:rPr lang="en-US" sz="1600" dirty="0"/>
            <a:t>Some LSGT members serve as members of the school improvement planning team</a:t>
          </a:r>
        </a:p>
      </dgm:t>
    </dgm:pt>
    <dgm:pt modelId="{80A845B2-C4CF-4257-AE6D-ECE27818DBD6}" type="parTrans" cxnId="{47AB91B4-88F1-41CE-B63C-DA753A3C598C}">
      <dgm:prSet/>
      <dgm:spPr/>
      <dgm:t>
        <a:bodyPr/>
        <a:lstStyle/>
        <a:p>
          <a:endParaRPr lang="en-US"/>
        </a:p>
      </dgm:t>
    </dgm:pt>
    <dgm:pt modelId="{B9CD6EC8-ECA9-4321-B9EA-82A9915CA17C}" type="sibTrans" cxnId="{47AB91B4-88F1-41CE-B63C-DA753A3C598C}">
      <dgm:prSet/>
      <dgm:spPr/>
      <dgm:t>
        <a:bodyPr/>
        <a:lstStyle/>
        <a:p>
          <a:endParaRPr lang="en-US"/>
        </a:p>
      </dgm:t>
    </dgm:pt>
    <dgm:pt modelId="{95D00EB5-CC5A-1547-A4A8-C7FD603EFE9A}">
      <dgm:prSet phldrT="[Text]" custT="1"/>
      <dgm:spPr>
        <a:solidFill>
          <a:srgbClr val="D1B65F"/>
        </a:solidFill>
      </dgm:spPr>
      <dgm:t>
        <a:bodyPr/>
        <a:lstStyle/>
        <a:p>
          <a:r>
            <a:rPr lang="en-US" sz="1600" dirty="0"/>
            <a:t>Recommends innovations requiring waiver to state law to superintendent</a:t>
          </a:r>
        </a:p>
      </dgm:t>
    </dgm:pt>
    <dgm:pt modelId="{D10F190B-C8FF-AB48-A273-EC350AFD90EB}" type="parTrans" cxnId="{066B19A9-A105-2843-BF82-8812BCDD45A7}">
      <dgm:prSet/>
      <dgm:spPr/>
      <dgm:t>
        <a:bodyPr/>
        <a:lstStyle/>
        <a:p>
          <a:endParaRPr lang="en-US"/>
        </a:p>
      </dgm:t>
    </dgm:pt>
    <dgm:pt modelId="{A2BE3E22-A3DF-5849-B3D8-FE52F108D2FA}" type="sibTrans" cxnId="{066B19A9-A105-2843-BF82-8812BCDD45A7}">
      <dgm:prSet/>
      <dgm:spPr/>
      <dgm:t>
        <a:bodyPr/>
        <a:lstStyle/>
        <a:p>
          <a:endParaRPr lang="en-US"/>
        </a:p>
      </dgm:t>
    </dgm:pt>
    <dgm:pt modelId="{68DBFDF7-B8C7-E546-99AC-FDC3044BF5B0}">
      <dgm:prSet phldrT="[Text]" custT="1"/>
      <dgm:spPr>
        <a:solidFill>
          <a:srgbClr val="D1B65F"/>
        </a:solidFill>
      </dgm:spPr>
      <dgm:t>
        <a:bodyPr/>
        <a:lstStyle/>
        <a:p>
          <a:r>
            <a:rPr lang="en-US" sz="1600" dirty="0"/>
            <a:t>Receives information and provides input to principal on school improvement plan implementation</a:t>
          </a:r>
        </a:p>
      </dgm:t>
    </dgm:pt>
    <dgm:pt modelId="{E96FB9C1-2DCA-2148-8D7A-BDB6F466F067}" type="parTrans" cxnId="{58F68992-B6D3-2046-B511-212F20261B09}">
      <dgm:prSet/>
      <dgm:spPr/>
      <dgm:t>
        <a:bodyPr/>
        <a:lstStyle/>
        <a:p>
          <a:endParaRPr lang="en-US"/>
        </a:p>
      </dgm:t>
    </dgm:pt>
    <dgm:pt modelId="{B91D3F24-9ADB-F74C-8A76-D34FF9B24186}" type="sibTrans" cxnId="{58F68992-B6D3-2046-B511-212F20261B09}">
      <dgm:prSet/>
      <dgm:spPr/>
      <dgm:t>
        <a:bodyPr/>
        <a:lstStyle/>
        <a:p>
          <a:endParaRPr lang="en-US"/>
        </a:p>
      </dgm:t>
    </dgm:pt>
    <dgm:pt modelId="{65BE99B1-DD58-EE40-B2B9-6CC6EBEAE301}">
      <dgm:prSet phldrT="[Text]" custT="1"/>
      <dgm:spPr>
        <a:solidFill>
          <a:srgbClr val="D1B65F"/>
        </a:solidFill>
      </dgm:spPr>
      <dgm:t>
        <a:bodyPr/>
        <a:lstStyle/>
        <a:p>
          <a:r>
            <a:rPr lang="en-US" sz="1600" dirty="0"/>
            <a:t>Recommends school improvement plan to superintendent</a:t>
          </a:r>
        </a:p>
      </dgm:t>
    </dgm:pt>
    <dgm:pt modelId="{2B639FBC-8278-8F4E-BF75-45255B655950}" type="parTrans" cxnId="{8E4324E9-B86B-2A4D-9D71-DF2F270EA875}">
      <dgm:prSet/>
      <dgm:spPr/>
      <dgm:t>
        <a:bodyPr/>
        <a:lstStyle/>
        <a:p>
          <a:endParaRPr lang="en-US"/>
        </a:p>
      </dgm:t>
    </dgm:pt>
    <dgm:pt modelId="{08AC9D2C-4420-574A-8AD7-290446DAD030}" type="sibTrans" cxnId="{8E4324E9-B86B-2A4D-9D71-DF2F270EA875}">
      <dgm:prSet/>
      <dgm:spPr/>
      <dgm:t>
        <a:bodyPr/>
        <a:lstStyle/>
        <a:p>
          <a:endParaRPr lang="en-US"/>
        </a:p>
      </dgm:t>
    </dgm:pt>
    <dgm:pt modelId="{E64E6467-C931-491F-8272-D0936476EE04}" type="pres">
      <dgm:prSet presAssocID="{9779757E-3E20-4199-9529-556233F90968}" presName="Name0" presStyleCnt="0">
        <dgm:presLayoutVars>
          <dgm:dir/>
          <dgm:animLvl val="lvl"/>
          <dgm:resizeHandles val="exact"/>
        </dgm:presLayoutVars>
      </dgm:prSet>
      <dgm:spPr/>
      <dgm:t>
        <a:bodyPr/>
        <a:lstStyle/>
        <a:p>
          <a:endParaRPr lang="en-US"/>
        </a:p>
      </dgm:t>
    </dgm:pt>
    <dgm:pt modelId="{701581B1-D8B7-4FFD-BC44-07F31D720551}" type="pres">
      <dgm:prSet presAssocID="{5A525489-0965-4DAC-8DC2-7E9E51688856}" presName="linNode" presStyleCnt="0"/>
      <dgm:spPr/>
    </dgm:pt>
    <dgm:pt modelId="{1D65DEE0-CFE4-4E6B-A9DD-9B27D8570EDB}" type="pres">
      <dgm:prSet presAssocID="{5A525489-0965-4DAC-8DC2-7E9E51688856}" presName="parentText" presStyleLbl="node1" presStyleIdx="0" presStyleCnt="2" custScaleX="130258" custScaleY="24575" custLinFactNeighborX="34268" custLinFactNeighborY="-275">
        <dgm:presLayoutVars>
          <dgm:chMax val="1"/>
          <dgm:bulletEnabled val="1"/>
        </dgm:presLayoutVars>
      </dgm:prSet>
      <dgm:spPr/>
      <dgm:t>
        <a:bodyPr/>
        <a:lstStyle/>
        <a:p>
          <a:endParaRPr lang="en-US"/>
        </a:p>
      </dgm:t>
    </dgm:pt>
    <dgm:pt modelId="{BE130E54-5C76-41C3-8607-B8D2E0C0FD9D}" type="pres">
      <dgm:prSet presAssocID="{A8C5475B-C856-426E-9CDD-D33153F3322C}" presName="sp" presStyleCnt="0"/>
      <dgm:spPr/>
    </dgm:pt>
    <dgm:pt modelId="{9F1DF80A-68D4-4AF5-99A0-75E77249A2D3}" type="pres">
      <dgm:prSet presAssocID="{6A4DE11C-9784-46BF-968E-38C178418BA0}" presName="linNode" presStyleCnt="0"/>
      <dgm:spPr/>
    </dgm:pt>
    <dgm:pt modelId="{60997368-FD61-4C97-82A9-F52060CF35AB}" type="pres">
      <dgm:prSet presAssocID="{6A4DE11C-9784-46BF-968E-38C178418BA0}" presName="parentText" presStyleLbl="node1" presStyleIdx="1" presStyleCnt="2" custScaleX="64938" custScaleY="65526" custLinFactNeighborX="-1835" custLinFactNeighborY="-2211">
        <dgm:presLayoutVars>
          <dgm:chMax val="1"/>
          <dgm:bulletEnabled val="1"/>
        </dgm:presLayoutVars>
      </dgm:prSet>
      <dgm:spPr/>
      <dgm:t>
        <a:bodyPr/>
        <a:lstStyle/>
        <a:p>
          <a:endParaRPr lang="en-US"/>
        </a:p>
      </dgm:t>
    </dgm:pt>
    <dgm:pt modelId="{1166B7A8-B0A7-42C0-8634-2DD50A04D200}" type="pres">
      <dgm:prSet presAssocID="{6A4DE11C-9784-46BF-968E-38C178418BA0}" presName="descendantText" presStyleLbl="alignAccFollowNode1" presStyleIdx="0" presStyleCnt="1" custScaleX="116053" custScaleY="79877" custLinFactNeighborX="-1488" custLinFactNeighborY="-2917">
        <dgm:presLayoutVars>
          <dgm:bulletEnabled val="1"/>
        </dgm:presLayoutVars>
      </dgm:prSet>
      <dgm:spPr/>
      <dgm:t>
        <a:bodyPr/>
        <a:lstStyle/>
        <a:p>
          <a:endParaRPr lang="en-US"/>
        </a:p>
      </dgm:t>
    </dgm:pt>
  </dgm:ptLst>
  <dgm:cxnLst>
    <dgm:cxn modelId="{8DA0E0BF-852C-C544-A30D-B2F6D16CA666}" type="presOf" srcId="{68DBFDF7-B8C7-E546-99AC-FDC3044BF5B0}" destId="{1166B7A8-B0A7-42C0-8634-2DD50A04D200}" srcOrd="0" destOrd="2" presId="urn:microsoft.com/office/officeart/2005/8/layout/vList5"/>
    <dgm:cxn modelId="{58F68992-B6D3-2046-B511-212F20261B09}" srcId="{6A4DE11C-9784-46BF-968E-38C178418BA0}" destId="{68DBFDF7-B8C7-E546-99AC-FDC3044BF5B0}" srcOrd="2" destOrd="0" parTransId="{E96FB9C1-2DCA-2148-8D7A-BDB6F466F067}" sibTransId="{B91D3F24-9ADB-F74C-8A76-D34FF9B24186}"/>
    <dgm:cxn modelId="{61AC7628-3E5D-8941-91DF-864CCE3E4BA3}" type="presOf" srcId="{95D00EB5-CC5A-1547-A4A8-C7FD603EFE9A}" destId="{1166B7A8-B0A7-42C0-8634-2DD50A04D200}" srcOrd="0" destOrd="3" presId="urn:microsoft.com/office/officeart/2005/8/layout/vList5"/>
    <dgm:cxn modelId="{0EBCE024-1E53-4742-928D-CAD275EA9725}" type="presOf" srcId="{5A525489-0965-4DAC-8DC2-7E9E51688856}" destId="{1D65DEE0-CFE4-4E6B-A9DD-9B27D8570EDB}" srcOrd="0" destOrd="0" presId="urn:microsoft.com/office/officeart/2005/8/layout/vList5"/>
    <dgm:cxn modelId="{31EC393A-C360-4CA6-A3F8-E45B164F4D99}" srcId="{9779757E-3E20-4199-9529-556233F90968}" destId="{6A4DE11C-9784-46BF-968E-38C178418BA0}" srcOrd="1" destOrd="0" parTransId="{91D3F7CA-8A76-4D57-B91B-EEC45DC9261B}" sibTransId="{583C324E-5764-4D67-B69B-4B99BE5DACCF}"/>
    <dgm:cxn modelId="{77C8784E-62CC-234B-BD9E-302ED5C7D617}" type="presOf" srcId="{65BE99B1-DD58-EE40-B2B9-6CC6EBEAE301}" destId="{1166B7A8-B0A7-42C0-8634-2DD50A04D200}" srcOrd="0" destOrd="1" presId="urn:microsoft.com/office/officeart/2005/8/layout/vList5"/>
    <dgm:cxn modelId="{8E4324E9-B86B-2A4D-9D71-DF2F270EA875}" srcId="{6A4DE11C-9784-46BF-968E-38C178418BA0}" destId="{65BE99B1-DD58-EE40-B2B9-6CC6EBEAE301}" srcOrd="1" destOrd="0" parTransId="{2B639FBC-8278-8F4E-BF75-45255B655950}" sibTransId="{08AC9D2C-4420-574A-8AD7-290446DAD030}"/>
    <dgm:cxn modelId="{47AB91B4-88F1-41CE-B63C-DA753A3C598C}" srcId="{6A4DE11C-9784-46BF-968E-38C178418BA0}" destId="{3C8B7879-5B17-44B0-AF07-7919D58FF776}" srcOrd="0" destOrd="0" parTransId="{80A845B2-C4CF-4257-AE6D-ECE27818DBD6}" sibTransId="{B9CD6EC8-ECA9-4321-B9EA-82A9915CA17C}"/>
    <dgm:cxn modelId="{A87B23FE-06A8-4991-A016-449B803BA141}" srcId="{9779757E-3E20-4199-9529-556233F90968}" destId="{5A525489-0965-4DAC-8DC2-7E9E51688856}" srcOrd="0" destOrd="0" parTransId="{B4AB17F6-10B3-4C07-9089-530AF65E0CEF}" sibTransId="{A8C5475B-C856-426E-9CDD-D33153F3322C}"/>
    <dgm:cxn modelId="{522B7C2B-0255-BB47-88B7-6C8FECC1815D}" type="presOf" srcId="{3C8B7879-5B17-44B0-AF07-7919D58FF776}" destId="{1166B7A8-B0A7-42C0-8634-2DD50A04D200}" srcOrd="0" destOrd="0" presId="urn:microsoft.com/office/officeart/2005/8/layout/vList5"/>
    <dgm:cxn modelId="{52F44A4B-4CBF-844F-8E02-905EF4EBDE0A}" type="presOf" srcId="{6A4DE11C-9784-46BF-968E-38C178418BA0}" destId="{60997368-FD61-4C97-82A9-F52060CF35AB}" srcOrd="0" destOrd="0" presId="urn:microsoft.com/office/officeart/2005/8/layout/vList5"/>
    <dgm:cxn modelId="{E4D63E35-393C-2B42-B715-47A3AE25A7FE}" type="presOf" srcId="{9779757E-3E20-4199-9529-556233F90968}" destId="{E64E6467-C931-491F-8272-D0936476EE04}" srcOrd="0" destOrd="0" presId="urn:microsoft.com/office/officeart/2005/8/layout/vList5"/>
    <dgm:cxn modelId="{066B19A9-A105-2843-BF82-8812BCDD45A7}" srcId="{6A4DE11C-9784-46BF-968E-38C178418BA0}" destId="{95D00EB5-CC5A-1547-A4A8-C7FD603EFE9A}" srcOrd="3" destOrd="0" parTransId="{D10F190B-C8FF-AB48-A273-EC350AFD90EB}" sibTransId="{A2BE3E22-A3DF-5849-B3D8-FE52F108D2FA}"/>
    <dgm:cxn modelId="{C45DAB05-9F83-1340-AD9D-F0C8616CF478}" type="presParOf" srcId="{E64E6467-C931-491F-8272-D0936476EE04}" destId="{701581B1-D8B7-4FFD-BC44-07F31D720551}" srcOrd="0" destOrd="0" presId="urn:microsoft.com/office/officeart/2005/8/layout/vList5"/>
    <dgm:cxn modelId="{178D3636-4EB4-A441-B2EC-DD92F52B0761}" type="presParOf" srcId="{701581B1-D8B7-4FFD-BC44-07F31D720551}" destId="{1D65DEE0-CFE4-4E6B-A9DD-9B27D8570EDB}" srcOrd="0" destOrd="0" presId="urn:microsoft.com/office/officeart/2005/8/layout/vList5"/>
    <dgm:cxn modelId="{652BC112-52FB-9847-A605-36E1A7515F9D}" type="presParOf" srcId="{E64E6467-C931-491F-8272-D0936476EE04}" destId="{BE130E54-5C76-41C3-8607-B8D2E0C0FD9D}" srcOrd="1" destOrd="0" presId="urn:microsoft.com/office/officeart/2005/8/layout/vList5"/>
    <dgm:cxn modelId="{0A95D066-DD56-664F-8576-1EB487F6A3B1}" type="presParOf" srcId="{E64E6467-C931-491F-8272-D0936476EE04}" destId="{9F1DF80A-68D4-4AF5-99A0-75E77249A2D3}" srcOrd="2" destOrd="0" presId="urn:microsoft.com/office/officeart/2005/8/layout/vList5"/>
    <dgm:cxn modelId="{51EB2612-C129-4048-B40E-F924E45B458E}" type="presParOf" srcId="{9F1DF80A-68D4-4AF5-99A0-75E77249A2D3}" destId="{60997368-FD61-4C97-82A9-F52060CF35AB}" srcOrd="0" destOrd="0" presId="urn:microsoft.com/office/officeart/2005/8/layout/vList5"/>
    <dgm:cxn modelId="{7E01CC0E-10B9-C948-A097-08A745997D62}" type="presParOf" srcId="{9F1DF80A-68D4-4AF5-99A0-75E77249A2D3}" destId="{1166B7A8-B0A7-42C0-8634-2DD50A04D20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79757E-3E20-4199-9529-556233F9096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A525489-0965-4DAC-8DC2-7E9E51688856}">
      <dgm:prSet phldrT="[Text]" custT="1"/>
      <dgm:spPr/>
      <dgm:t>
        <a:bodyPr/>
        <a:lstStyle/>
        <a:p>
          <a:r>
            <a:rPr lang="en-US" sz="2000" b="0" dirty="0"/>
            <a:t>Personnel Decisions</a:t>
          </a:r>
        </a:p>
      </dgm:t>
    </dgm:pt>
    <dgm:pt modelId="{B4AB17F6-10B3-4C07-9089-530AF65E0CEF}" type="parTrans" cxnId="{A87B23FE-06A8-4991-A016-449B803BA141}">
      <dgm:prSet/>
      <dgm:spPr/>
      <dgm:t>
        <a:bodyPr/>
        <a:lstStyle/>
        <a:p>
          <a:endParaRPr lang="en-US"/>
        </a:p>
      </dgm:t>
    </dgm:pt>
    <dgm:pt modelId="{A8C5475B-C856-426E-9CDD-D33153F3322C}" type="sibTrans" cxnId="{A87B23FE-06A8-4991-A016-449B803BA141}">
      <dgm:prSet/>
      <dgm:spPr/>
      <dgm:t>
        <a:bodyPr/>
        <a:lstStyle/>
        <a:p>
          <a:endParaRPr lang="en-US"/>
        </a:p>
      </dgm:t>
    </dgm:pt>
    <dgm:pt modelId="{6A4DE11C-9784-46BF-968E-38C178418BA0}">
      <dgm:prSet phldrT="[Text]" custT="1"/>
      <dgm:spPr/>
      <dgm:t>
        <a:bodyPr/>
        <a:lstStyle/>
        <a:p>
          <a:r>
            <a:rPr lang="en-US" sz="2000" dirty="0"/>
            <a:t>Best</a:t>
          </a:r>
          <a:r>
            <a:rPr lang="en-US" sz="2000" baseline="0" dirty="0"/>
            <a:t> Practices</a:t>
          </a:r>
          <a:endParaRPr lang="en-US" sz="2000" dirty="0"/>
        </a:p>
      </dgm:t>
    </dgm:pt>
    <dgm:pt modelId="{91D3F7CA-8A76-4D57-B91B-EEC45DC9261B}" type="parTrans" cxnId="{31EC393A-C360-4CA6-A3F8-E45B164F4D99}">
      <dgm:prSet/>
      <dgm:spPr/>
      <dgm:t>
        <a:bodyPr/>
        <a:lstStyle/>
        <a:p>
          <a:endParaRPr lang="en-US"/>
        </a:p>
      </dgm:t>
    </dgm:pt>
    <dgm:pt modelId="{583C324E-5764-4D67-B69B-4B99BE5DACCF}" type="sibTrans" cxnId="{31EC393A-C360-4CA6-A3F8-E45B164F4D99}">
      <dgm:prSet/>
      <dgm:spPr/>
      <dgm:t>
        <a:bodyPr/>
        <a:lstStyle/>
        <a:p>
          <a:endParaRPr lang="en-US"/>
        </a:p>
      </dgm:t>
    </dgm:pt>
    <dgm:pt modelId="{3C8B7879-5B17-44B0-AF07-7919D58FF776}">
      <dgm:prSet phldrT="[Text]" custT="1"/>
      <dgm:spPr>
        <a:solidFill>
          <a:srgbClr val="D1B65F"/>
        </a:solidFill>
      </dgm:spPr>
      <dgm:t>
        <a:bodyPr/>
        <a:lstStyle/>
        <a:p>
          <a:r>
            <a:rPr lang="en-US" sz="1600" dirty="0"/>
            <a:t>Recommends principal candidate to superintendent in the case of vacancy</a:t>
          </a:r>
          <a:endParaRPr lang="en-US" sz="1700" dirty="0"/>
        </a:p>
      </dgm:t>
    </dgm:pt>
    <dgm:pt modelId="{80A845B2-C4CF-4257-AE6D-ECE27818DBD6}" type="parTrans" cxnId="{47AB91B4-88F1-41CE-B63C-DA753A3C598C}">
      <dgm:prSet/>
      <dgm:spPr/>
      <dgm:t>
        <a:bodyPr/>
        <a:lstStyle/>
        <a:p>
          <a:endParaRPr lang="en-US"/>
        </a:p>
      </dgm:t>
    </dgm:pt>
    <dgm:pt modelId="{B9CD6EC8-ECA9-4321-B9EA-82A9915CA17C}" type="sibTrans" cxnId="{47AB91B4-88F1-41CE-B63C-DA753A3C598C}">
      <dgm:prSet/>
      <dgm:spPr/>
      <dgm:t>
        <a:bodyPr/>
        <a:lstStyle/>
        <a:p>
          <a:endParaRPr lang="en-US"/>
        </a:p>
      </dgm:t>
    </dgm:pt>
    <dgm:pt modelId="{0978A794-DFC8-4F64-967B-6CFF92BA779C}">
      <dgm:prSet custT="1"/>
      <dgm:spPr/>
      <dgm:t>
        <a:bodyPr/>
        <a:lstStyle/>
        <a:p>
          <a:r>
            <a:rPr lang="en-US" sz="1600" dirty="0"/>
            <a:t>Provides input to principal on desired characteristics for new or vacant non-teaching positions or innovative new teaching positions</a:t>
          </a:r>
        </a:p>
      </dgm:t>
    </dgm:pt>
    <dgm:pt modelId="{33D84EBB-6C0E-475B-BAC4-2DCA343130A6}" type="parTrans" cxnId="{5AE4CA8D-0251-4C8E-BA01-68142BDD86E2}">
      <dgm:prSet/>
      <dgm:spPr/>
      <dgm:t>
        <a:bodyPr/>
        <a:lstStyle/>
        <a:p>
          <a:endParaRPr lang="en-US"/>
        </a:p>
      </dgm:t>
    </dgm:pt>
    <dgm:pt modelId="{F44334CE-23ED-4258-AA7E-15C7B970B873}" type="sibTrans" cxnId="{5AE4CA8D-0251-4C8E-BA01-68142BDD86E2}">
      <dgm:prSet/>
      <dgm:spPr/>
      <dgm:t>
        <a:bodyPr/>
        <a:lstStyle/>
        <a:p>
          <a:endParaRPr lang="en-US"/>
        </a:p>
      </dgm:t>
    </dgm:pt>
    <dgm:pt modelId="{B8FB3E68-3175-F54C-90F8-516F7FB13519}">
      <dgm:prSet custT="1"/>
      <dgm:spPr/>
      <dgm:t>
        <a:bodyPr/>
        <a:lstStyle/>
        <a:p>
          <a:r>
            <a:rPr lang="en-US" sz="1600" dirty="0"/>
            <a:t>Provides input to superintendent on principal performance via a structured questionnaire</a:t>
          </a:r>
        </a:p>
      </dgm:t>
    </dgm:pt>
    <dgm:pt modelId="{46EFF339-9AFA-DC49-83F7-9A57443C076C}" type="parTrans" cxnId="{AAD170D0-9322-E349-AD1C-6B23770A9661}">
      <dgm:prSet/>
      <dgm:spPr/>
      <dgm:t>
        <a:bodyPr/>
        <a:lstStyle/>
        <a:p>
          <a:endParaRPr lang="en-US"/>
        </a:p>
      </dgm:t>
    </dgm:pt>
    <dgm:pt modelId="{3ADB8AC2-FA22-7B4C-ADBF-F20ACCB0FEF2}" type="sibTrans" cxnId="{AAD170D0-9322-E349-AD1C-6B23770A9661}">
      <dgm:prSet/>
      <dgm:spPr/>
      <dgm:t>
        <a:bodyPr/>
        <a:lstStyle/>
        <a:p>
          <a:endParaRPr lang="en-US"/>
        </a:p>
      </dgm:t>
    </dgm:pt>
    <dgm:pt modelId="{7CA4AC15-FFCF-CC43-A2DD-F5AFFF93FA00}">
      <dgm:prSet custT="1"/>
      <dgm:spPr/>
      <dgm:t>
        <a:bodyPr/>
        <a:lstStyle/>
        <a:p>
          <a:r>
            <a:rPr lang="en-US" sz="1600" dirty="0"/>
            <a:t>LSGT representatives provide input on </a:t>
          </a:r>
          <a:r>
            <a:rPr lang="en-US" sz="1600" b="1" dirty="0"/>
            <a:t>administrative</a:t>
          </a:r>
          <a:r>
            <a:rPr lang="en-US" sz="1600" dirty="0"/>
            <a:t> hires via participation in candidate screening and/or interview panels</a:t>
          </a:r>
        </a:p>
      </dgm:t>
    </dgm:pt>
    <dgm:pt modelId="{43D2FEEE-7B0A-BA44-8CAB-E8B865961F35}" type="parTrans" cxnId="{D4C0FA2D-1EC3-9845-830F-E1976CF4EF3A}">
      <dgm:prSet/>
      <dgm:spPr/>
      <dgm:t>
        <a:bodyPr/>
        <a:lstStyle/>
        <a:p>
          <a:endParaRPr lang="en-US"/>
        </a:p>
      </dgm:t>
    </dgm:pt>
    <dgm:pt modelId="{789DA668-F4EC-264E-AC68-875854878E4B}" type="sibTrans" cxnId="{D4C0FA2D-1EC3-9845-830F-E1976CF4EF3A}">
      <dgm:prSet/>
      <dgm:spPr/>
      <dgm:t>
        <a:bodyPr/>
        <a:lstStyle/>
        <a:p>
          <a:endParaRPr lang="en-US"/>
        </a:p>
      </dgm:t>
    </dgm:pt>
    <dgm:pt modelId="{E64E6467-C931-491F-8272-D0936476EE04}" type="pres">
      <dgm:prSet presAssocID="{9779757E-3E20-4199-9529-556233F90968}" presName="Name0" presStyleCnt="0">
        <dgm:presLayoutVars>
          <dgm:dir/>
          <dgm:animLvl val="lvl"/>
          <dgm:resizeHandles val="exact"/>
        </dgm:presLayoutVars>
      </dgm:prSet>
      <dgm:spPr/>
      <dgm:t>
        <a:bodyPr/>
        <a:lstStyle/>
        <a:p>
          <a:endParaRPr lang="en-US"/>
        </a:p>
      </dgm:t>
    </dgm:pt>
    <dgm:pt modelId="{701581B1-D8B7-4FFD-BC44-07F31D720551}" type="pres">
      <dgm:prSet presAssocID="{5A525489-0965-4DAC-8DC2-7E9E51688856}" presName="linNode" presStyleCnt="0"/>
      <dgm:spPr/>
    </dgm:pt>
    <dgm:pt modelId="{1D65DEE0-CFE4-4E6B-A9DD-9B27D8570EDB}" type="pres">
      <dgm:prSet presAssocID="{5A525489-0965-4DAC-8DC2-7E9E51688856}" presName="parentText" presStyleLbl="node1" presStyleIdx="0" presStyleCnt="2" custScaleX="130258" custScaleY="24575" custLinFactNeighborX="34268" custLinFactNeighborY="-124">
        <dgm:presLayoutVars>
          <dgm:chMax val="1"/>
          <dgm:bulletEnabled val="1"/>
        </dgm:presLayoutVars>
      </dgm:prSet>
      <dgm:spPr/>
      <dgm:t>
        <a:bodyPr/>
        <a:lstStyle/>
        <a:p>
          <a:endParaRPr lang="en-US"/>
        </a:p>
      </dgm:t>
    </dgm:pt>
    <dgm:pt modelId="{BE130E54-5C76-41C3-8607-B8D2E0C0FD9D}" type="pres">
      <dgm:prSet presAssocID="{A8C5475B-C856-426E-9CDD-D33153F3322C}" presName="sp" presStyleCnt="0"/>
      <dgm:spPr/>
    </dgm:pt>
    <dgm:pt modelId="{9F1DF80A-68D4-4AF5-99A0-75E77249A2D3}" type="pres">
      <dgm:prSet presAssocID="{6A4DE11C-9784-46BF-968E-38C178418BA0}" presName="linNode" presStyleCnt="0"/>
      <dgm:spPr/>
    </dgm:pt>
    <dgm:pt modelId="{60997368-FD61-4C97-82A9-F52060CF35AB}" type="pres">
      <dgm:prSet presAssocID="{6A4DE11C-9784-46BF-968E-38C178418BA0}" presName="parentText" presStyleLbl="node1" presStyleIdx="1" presStyleCnt="2" custScaleX="64938" custScaleY="66044" custLinFactNeighborX="-1835" custLinFactNeighborY="-1954">
        <dgm:presLayoutVars>
          <dgm:chMax val="1"/>
          <dgm:bulletEnabled val="1"/>
        </dgm:presLayoutVars>
      </dgm:prSet>
      <dgm:spPr/>
      <dgm:t>
        <a:bodyPr/>
        <a:lstStyle/>
        <a:p>
          <a:endParaRPr lang="en-US"/>
        </a:p>
      </dgm:t>
    </dgm:pt>
    <dgm:pt modelId="{1166B7A8-B0A7-42C0-8634-2DD50A04D200}" type="pres">
      <dgm:prSet presAssocID="{6A4DE11C-9784-46BF-968E-38C178418BA0}" presName="descendantText" presStyleLbl="alignAccFollowNode1" presStyleIdx="0" presStyleCnt="1" custScaleX="116053" custScaleY="81565" custLinFactNeighborX="-1488" custLinFactNeighborY="-2270">
        <dgm:presLayoutVars>
          <dgm:bulletEnabled val="1"/>
        </dgm:presLayoutVars>
      </dgm:prSet>
      <dgm:spPr/>
      <dgm:t>
        <a:bodyPr/>
        <a:lstStyle/>
        <a:p>
          <a:endParaRPr lang="en-US"/>
        </a:p>
      </dgm:t>
    </dgm:pt>
  </dgm:ptLst>
  <dgm:cxnLst>
    <dgm:cxn modelId="{47AB91B4-88F1-41CE-B63C-DA753A3C598C}" srcId="{6A4DE11C-9784-46BF-968E-38C178418BA0}" destId="{3C8B7879-5B17-44B0-AF07-7919D58FF776}" srcOrd="0" destOrd="0" parTransId="{80A845B2-C4CF-4257-AE6D-ECE27818DBD6}" sibTransId="{B9CD6EC8-ECA9-4321-B9EA-82A9915CA17C}"/>
    <dgm:cxn modelId="{B8946361-36B0-8048-AEEC-93150E6F11A7}" type="presOf" srcId="{6A4DE11C-9784-46BF-968E-38C178418BA0}" destId="{60997368-FD61-4C97-82A9-F52060CF35AB}" srcOrd="0" destOrd="0" presId="urn:microsoft.com/office/officeart/2005/8/layout/vList5"/>
    <dgm:cxn modelId="{7442C09A-B496-E341-B4D3-DE40B16EBF8B}" type="presOf" srcId="{0978A794-DFC8-4F64-967B-6CFF92BA779C}" destId="{1166B7A8-B0A7-42C0-8634-2DD50A04D200}" srcOrd="0" destOrd="2" presId="urn:microsoft.com/office/officeart/2005/8/layout/vList5"/>
    <dgm:cxn modelId="{D80F2B81-9908-004B-BFFA-751E5AABB4AE}" type="presOf" srcId="{3C8B7879-5B17-44B0-AF07-7919D58FF776}" destId="{1166B7A8-B0A7-42C0-8634-2DD50A04D200}" srcOrd="0" destOrd="0" presId="urn:microsoft.com/office/officeart/2005/8/layout/vList5"/>
    <dgm:cxn modelId="{AAA81A6B-FD14-9949-8938-55BBA69FD2DB}" type="presOf" srcId="{B8FB3E68-3175-F54C-90F8-516F7FB13519}" destId="{1166B7A8-B0A7-42C0-8634-2DD50A04D200}" srcOrd="0" destOrd="1" presId="urn:microsoft.com/office/officeart/2005/8/layout/vList5"/>
    <dgm:cxn modelId="{5AE4CA8D-0251-4C8E-BA01-68142BDD86E2}" srcId="{6A4DE11C-9784-46BF-968E-38C178418BA0}" destId="{0978A794-DFC8-4F64-967B-6CFF92BA779C}" srcOrd="2" destOrd="0" parTransId="{33D84EBB-6C0E-475B-BAC4-2DCA343130A6}" sibTransId="{F44334CE-23ED-4258-AA7E-15C7B970B873}"/>
    <dgm:cxn modelId="{AAD170D0-9322-E349-AD1C-6B23770A9661}" srcId="{6A4DE11C-9784-46BF-968E-38C178418BA0}" destId="{B8FB3E68-3175-F54C-90F8-516F7FB13519}" srcOrd="1" destOrd="0" parTransId="{46EFF339-9AFA-DC49-83F7-9A57443C076C}" sibTransId="{3ADB8AC2-FA22-7B4C-ADBF-F20ACCB0FEF2}"/>
    <dgm:cxn modelId="{98D4F0DE-8847-2A4E-BFBE-760C60EB25EB}" type="presOf" srcId="{5A525489-0965-4DAC-8DC2-7E9E51688856}" destId="{1D65DEE0-CFE4-4E6B-A9DD-9B27D8570EDB}" srcOrd="0" destOrd="0" presId="urn:microsoft.com/office/officeart/2005/8/layout/vList5"/>
    <dgm:cxn modelId="{A87B23FE-06A8-4991-A016-449B803BA141}" srcId="{9779757E-3E20-4199-9529-556233F90968}" destId="{5A525489-0965-4DAC-8DC2-7E9E51688856}" srcOrd="0" destOrd="0" parTransId="{B4AB17F6-10B3-4C07-9089-530AF65E0CEF}" sibTransId="{A8C5475B-C856-426E-9CDD-D33153F3322C}"/>
    <dgm:cxn modelId="{32791E7D-9659-C040-A6DD-A7A9421E7AB8}" type="presOf" srcId="{9779757E-3E20-4199-9529-556233F90968}" destId="{E64E6467-C931-491F-8272-D0936476EE04}" srcOrd="0" destOrd="0" presId="urn:microsoft.com/office/officeart/2005/8/layout/vList5"/>
    <dgm:cxn modelId="{31EC393A-C360-4CA6-A3F8-E45B164F4D99}" srcId="{9779757E-3E20-4199-9529-556233F90968}" destId="{6A4DE11C-9784-46BF-968E-38C178418BA0}" srcOrd="1" destOrd="0" parTransId="{91D3F7CA-8A76-4D57-B91B-EEC45DC9261B}" sibTransId="{583C324E-5764-4D67-B69B-4B99BE5DACCF}"/>
    <dgm:cxn modelId="{D4C0FA2D-1EC3-9845-830F-E1976CF4EF3A}" srcId="{6A4DE11C-9784-46BF-968E-38C178418BA0}" destId="{7CA4AC15-FFCF-CC43-A2DD-F5AFFF93FA00}" srcOrd="3" destOrd="0" parTransId="{43D2FEEE-7B0A-BA44-8CAB-E8B865961F35}" sibTransId="{789DA668-F4EC-264E-AC68-875854878E4B}"/>
    <dgm:cxn modelId="{BCE2E544-C80A-6C4A-BC99-9D6903FE2508}" type="presOf" srcId="{7CA4AC15-FFCF-CC43-A2DD-F5AFFF93FA00}" destId="{1166B7A8-B0A7-42C0-8634-2DD50A04D200}" srcOrd="0" destOrd="3" presId="urn:microsoft.com/office/officeart/2005/8/layout/vList5"/>
    <dgm:cxn modelId="{6C09B602-29BC-AC4D-A379-6EAF54FD494B}" type="presParOf" srcId="{E64E6467-C931-491F-8272-D0936476EE04}" destId="{701581B1-D8B7-4FFD-BC44-07F31D720551}" srcOrd="0" destOrd="0" presId="urn:microsoft.com/office/officeart/2005/8/layout/vList5"/>
    <dgm:cxn modelId="{DD634D4A-3143-EF4A-8B25-8C8442C0649A}" type="presParOf" srcId="{701581B1-D8B7-4FFD-BC44-07F31D720551}" destId="{1D65DEE0-CFE4-4E6B-A9DD-9B27D8570EDB}" srcOrd="0" destOrd="0" presId="urn:microsoft.com/office/officeart/2005/8/layout/vList5"/>
    <dgm:cxn modelId="{7975DE13-BC9C-8449-B0A2-D7A4934E8ECE}" type="presParOf" srcId="{E64E6467-C931-491F-8272-D0936476EE04}" destId="{BE130E54-5C76-41C3-8607-B8D2E0C0FD9D}" srcOrd="1" destOrd="0" presId="urn:microsoft.com/office/officeart/2005/8/layout/vList5"/>
    <dgm:cxn modelId="{90D4DA4C-054A-464F-B169-31D312F4BA89}" type="presParOf" srcId="{E64E6467-C931-491F-8272-D0936476EE04}" destId="{9F1DF80A-68D4-4AF5-99A0-75E77249A2D3}" srcOrd="2" destOrd="0" presId="urn:microsoft.com/office/officeart/2005/8/layout/vList5"/>
    <dgm:cxn modelId="{01EC72EB-5606-294B-8383-479F0DCC3C87}" type="presParOf" srcId="{9F1DF80A-68D4-4AF5-99A0-75E77249A2D3}" destId="{60997368-FD61-4C97-82A9-F52060CF35AB}" srcOrd="0" destOrd="0" presId="urn:microsoft.com/office/officeart/2005/8/layout/vList5"/>
    <dgm:cxn modelId="{61D4553F-3D8B-A545-9805-F6A9F760A352}" type="presParOf" srcId="{9F1DF80A-68D4-4AF5-99A0-75E77249A2D3}" destId="{1166B7A8-B0A7-42C0-8634-2DD50A04D20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79757E-3E20-4199-9529-556233F9096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A525489-0965-4DAC-8DC2-7E9E51688856}">
      <dgm:prSet phldrT="[Text]" custT="1"/>
      <dgm:spPr/>
      <dgm:t>
        <a:bodyPr/>
        <a:lstStyle/>
        <a:p>
          <a:r>
            <a:rPr lang="en-US" sz="2000" b="0" dirty="0"/>
            <a:t>Financial Decisions and Resource Allocation</a:t>
          </a:r>
        </a:p>
      </dgm:t>
    </dgm:pt>
    <dgm:pt modelId="{B4AB17F6-10B3-4C07-9089-530AF65E0CEF}" type="parTrans" cxnId="{A87B23FE-06A8-4991-A016-449B803BA141}">
      <dgm:prSet/>
      <dgm:spPr/>
      <dgm:t>
        <a:bodyPr/>
        <a:lstStyle/>
        <a:p>
          <a:endParaRPr lang="en-US"/>
        </a:p>
      </dgm:t>
    </dgm:pt>
    <dgm:pt modelId="{A8C5475B-C856-426E-9CDD-D33153F3322C}" type="sibTrans" cxnId="{A87B23FE-06A8-4991-A016-449B803BA141}">
      <dgm:prSet/>
      <dgm:spPr/>
      <dgm:t>
        <a:bodyPr/>
        <a:lstStyle/>
        <a:p>
          <a:endParaRPr lang="en-US"/>
        </a:p>
      </dgm:t>
    </dgm:pt>
    <dgm:pt modelId="{6A4DE11C-9784-46BF-968E-38C178418BA0}">
      <dgm:prSet phldrT="[Text]" custT="1"/>
      <dgm:spPr/>
      <dgm:t>
        <a:bodyPr/>
        <a:lstStyle/>
        <a:p>
          <a:r>
            <a:rPr lang="en-US" sz="2000" dirty="0"/>
            <a:t>Best</a:t>
          </a:r>
          <a:r>
            <a:rPr lang="en-US" sz="2000" baseline="0" dirty="0"/>
            <a:t> Practices</a:t>
          </a:r>
          <a:endParaRPr lang="en-US" sz="2000" dirty="0"/>
        </a:p>
      </dgm:t>
    </dgm:pt>
    <dgm:pt modelId="{91D3F7CA-8A76-4D57-B91B-EEC45DC9261B}" type="parTrans" cxnId="{31EC393A-C360-4CA6-A3F8-E45B164F4D99}">
      <dgm:prSet/>
      <dgm:spPr/>
      <dgm:t>
        <a:bodyPr/>
        <a:lstStyle/>
        <a:p>
          <a:endParaRPr lang="en-US"/>
        </a:p>
      </dgm:t>
    </dgm:pt>
    <dgm:pt modelId="{583C324E-5764-4D67-B69B-4B99BE5DACCF}" type="sibTrans" cxnId="{31EC393A-C360-4CA6-A3F8-E45B164F4D99}">
      <dgm:prSet/>
      <dgm:spPr/>
      <dgm:t>
        <a:bodyPr/>
        <a:lstStyle/>
        <a:p>
          <a:endParaRPr lang="en-US"/>
        </a:p>
      </dgm:t>
    </dgm:pt>
    <dgm:pt modelId="{3C8B7879-5B17-44B0-AF07-7919D58FF776}">
      <dgm:prSet phldrT="[Text]" custT="1"/>
      <dgm:spPr>
        <a:solidFill>
          <a:srgbClr val="D1B65F"/>
        </a:solidFill>
      </dgm:spPr>
      <dgm:t>
        <a:bodyPr/>
        <a:lstStyle/>
        <a:p>
          <a:r>
            <a:rPr lang="en-US" sz="1600" dirty="0"/>
            <a:t>Recommends</a:t>
          </a:r>
          <a:r>
            <a:rPr lang="en-US" sz="1600" baseline="0" dirty="0"/>
            <a:t> school general fund budget </a:t>
          </a:r>
          <a:r>
            <a:rPr lang="en-US" sz="1600" dirty="0"/>
            <a:t>aligned with the school improvement plan</a:t>
          </a:r>
          <a:r>
            <a:rPr lang="en-US" sz="1600" baseline="0" dirty="0"/>
            <a:t> to the superintendent</a:t>
          </a:r>
          <a:endParaRPr lang="en-US" sz="1600" dirty="0"/>
        </a:p>
      </dgm:t>
    </dgm:pt>
    <dgm:pt modelId="{80A845B2-C4CF-4257-AE6D-ECE27818DBD6}" type="parTrans" cxnId="{47AB91B4-88F1-41CE-B63C-DA753A3C598C}">
      <dgm:prSet/>
      <dgm:spPr/>
      <dgm:t>
        <a:bodyPr/>
        <a:lstStyle/>
        <a:p>
          <a:endParaRPr lang="en-US"/>
        </a:p>
      </dgm:t>
    </dgm:pt>
    <dgm:pt modelId="{B9CD6EC8-ECA9-4321-B9EA-82A9915CA17C}" type="sibTrans" cxnId="{47AB91B4-88F1-41CE-B63C-DA753A3C598C}">
      <dgm:prSet/>
      <dgm:spPr/>
      <dgm:t>
        <a:bodyPr/>
        <a:lstStyle/>
        <a:p>
          <a:endParaRPr lang="en-US"/>
        </a:p>
      </dgm:t>
    </dgm:pt>
    <dgm:pt modelId="{80C34DF5-7DE1-024F-8013-BB5F8F06BB6F}">
      <dgm:prSet custT="1"/>
      <dgm:spPr/>
      <dgm:t>
        <a:bodyPr/>
        <a:lstStyle/>
        <a:p>
          <a:r>
            <a:rPr lang="en-US" sz="1600" dirty="0"/>
            <a:t>Provides Input to principal on use of Title 1 budget, and may endorse with a vote</a:t>
          </a:r>
        </a:p>
      </dgm:t>
    </dgm:pt>
    <dgm:pt modelId="{FABC668E-AF7C-3A49-8B66-67444B2DFA7E}" type="parTrans" cxnId="{B205A879-0135-814C-9DE4-161FCD488FA4}">
      <dgm:prSet/>
      <dgm:spPr/>
      <dgm:t>
        <a:bodyPr/>
        <a:lstStyle/>
        <a:p>
          <a:endParaRPr lang="en-US"/>
        </a:p>
      </dgm:t>
    </dgm:pt>
    <dgm:pt modelId="{2131B4A4-D868-6F47-9951-9A7C7DA7C74E}" type="sibTrans" cxnId="{B205A879-0135-814C-9DE4-161FCD488FA4}">
      <dgm:prSet/>
      <dgm:spPr/>
      <dgm:t>
        <a:bodyPr/>
        <a:lstStyle/>
        <a:p>
          <a:endParaRPr lang="en-US"/>
        </a:p>
      </dgm:t>
    </dgm:pt>
    <dgm:pt modelId="{951D8FCF-035C-A046-A6EA-6829638CEAF3}">
      <dgm:prSet custT="1"/>
      <dgm:spPr/>
      <dgm:t>
        <a:bodyPr/>
        <a:lstStyle/>
        <a:p>
          <a:r>
            <a:rPr lang="en-US" sz="1600" dirty="0"/>
            <a:t>Decides use of school-generated funds</a:t>
          </a:r>
        </a:p>
      </dgm:t>
    </dgm:pt>
    <dgm:pt modelId="{D8403449-4A11-BA4A-B989-BA2088E5FCF2}" type="parTrans" cxnId="{563A03D6-2480-784C-8983-BF8CE389F2C3}">
      <dgm:prSet/>
      <dgm:spPr/>
      <dgm:t>
        <a:bodyPr/>
        <a:lstStyle/>
        <a:p>
          <a:endParaRPr lang="en-US"/>
        </a:p>
      </dgm:t>
    </dgm:pt>
    <dgm:pt modelId="{CB32E85B-C580-1648-ACA9-89080EC30E42}" type="sibTrans" cxnId="{563A03D6-2480-784C-8983-BF8CE389F2C3}">
      <dgm:prSet/>
      <dgm:spPr/>
      <dgm:t>
        <a:bodyPr/>
        <a:lstStyle/>
        <a:p>
          <a:endParaRPr lang="en-US"/>
        </a:p>
      </dgm:t>
    </dgm:pt>
    <dgm:pt modelId="{32C118B7-E7B1-CE4A-9AFB-52A676506E3C}">
      <dgm:prSet custT="1"/>
      <dgm:spPr/>
      <dgm:t>
        <a:bodyPr/>
        <a:lstStyle/>
        <a:p>
          <a:r>
            <a:rPr lang="en-US" sz="1600" dirty="0"/>
            <a:t>Collaborative process to provide input to related-organizations regarding use of funds (Foundations, PTAs, Boosters)</a:t>
          </a:r>
        </a:p>
      </dgm:t>
    </dgm:pt>
    <dgm:pt modelId="{C0C3ADB3-10A8-8B40-8EF5-E20761C39ED2}" type="parTrans" cxnId="{3ED6D892-2945-1142-AA57-7FFAB88891F9}">
      <dgm:prSet/>
      <dgm:spPr/>
      <dgm:t>
        <a:bodyPr/>
        <a:lstStyle/>
        <a:p>
          <a:endParaRPr lang="en-US"/>
        </a:p>
      </dgm:t>
    </dgm:pt>
    <dgm:pt modelId="{06C76EAB-8C9F-4B48-9096-87A4990B22ED}" type="sibTrans" cxnId="{3ED6D892-2945-1142-AA57-7FFAB88891F9}">
      <dgm:prSet/>
      <dgm:spPr/>
      <dgm:t>
        <a:bodyPr/>
        <a:lstStyle/>
        <a:p>
          <a:endParaRPr lang="en-US"/>
        </a:p>
      </dgm:t>
    </dgm:pt>
    <dgm:pt modelId="{E3FD60D6-EFE8-2146-9C48-604F7C06E8A7}">
      <dgm:prSet phldrT="[Text]" custT="1"/>
      <dgm:spPr>
        <a:solidFill>
          <a:srgbClr val="D1B65F"/>
        </a:solidFill>
      </dgm:spPr>
      <dgm:t>
        <a:bodyPr/>
        <a:lstStyle/>
        <a:p>
          <a:r>
            <a:rPr lang="en-US" sz="1600" dirty="0"/>
            <a:t>Recommends use of SPLOST technology funds</a:t>
          </a:r>
        </a:p>
      </dgm:t>
    </dgm:pt>
    <dgm:pt modelId="{1AD8AF33-CAC3-7F4E-85F1-DB4CE6501CEB}" type="parTrans" cxnId="{7D7C3A03-8090-1F42-9F6B-B806AF6350C5}">
      <dgm:prSet/>
      <dgm:spPr/>
      <dgm:t>
        <a:bodyPr/>
        <a:lstStyle/>
        <a:p>
          <a:endParaRPr lang="en-US"/>
        </a:p>
      </dgm:t>
    </dgm:pt>
    <dgm:pt modelId="{C6CA8937-1468-1B40-B815-1587E0F3AA2F}" type="sibTrans" cxnId="{7D7C3A03-8090-1F42-9F6B-B806AF6350C5}">
      <dgm:prSet/>
      <dgm:spPr/>
      <dgm:t>
        <a:bodyPr/>
        <a:lstStyle/>
        <a:p>
          <a:endParaRPr lang="en-US"/>
        </a:p>
      </dgm:t>
    </dgm:pt>
    <dgm:pt modelId="{B3352420-37F2-AD46-9E9C-1386D8B8BEB5}">
      <dgm:prSet phldrT="[Text]" custT="1"/>
      <dgm:spPr>
        <a:solidFill>
          <a:srgbClr val="D1B65F"/>
        </a:solidFill>
      </dgm:spPr>
      <dgm:t>
        <a:bodyPr/>
        <a:lstStyle/>
        <a:p>
          <a:r>
            <a:rPr lang="en-US" sz="1600" dirty="0"/>
            <a:t>Decides use of Charter System funds allocated to the school, aligned with school improvement plan</a:t>
          </a:r>
        </a:p>
      </dgm:t>
    </dgm:pt>
    <dgm:pt modelId="{72FDF014-40B3-9649-9914-BC57E2D5DD23}" type="parTrans" cxnId="{0B7A1C2E-3FF5-344B-941C-4856C6AE5446}">
      <dgm:prSet/>
      <dgm:spPr/>
    </dgm:pt>
    <dgm:pt modelId="{90142A85-043D-AF4E-825A-4A150B31C566}" type="sibTrans" cxnId="{0B7A1C2E-3FF5-344B-941C-4856C6AE5446}">
      <dgm:prSet/>
      <dgm:spPr/>
    </dgm:pt>
    <dgm:pt modelId="{E64E6467-C931-491F-8272-D0936476EE04}" type="pres">
      <dgm:prSet presAssocID="{9779757E-3E20-4199-9529-556233F90968}" presName="Name0" presStyleCnt="0">
        <dgm:presLayoutVars>
          <dgm:dir/>
          <dgm:animLvl val="lvl"/>
          <dgm:resizeHandles val="exact"/>
        </dgm:presLayoutVars>
      </dgm:prSet>
      <dgm:spPr/>
      <dgm:t>
        <a:bodyPr/>
        <a:lstStyle/>
        <a:p>
          <a:endParaRPr lang="en-US"/>
        </a:p>
      </dgm:t>
    </dgm:pt>
    <dgm:pt modelId="{701581B1-D8B7-4FFD-BC44-07F31D720551}" type="pres">
      <dgm:prSet presAssocID="{5A525489-0965-4DAC-8DC2-7E9E51688856}" presName="linNode" presStyleCnt="0"/>
      <dgm:spPr/>
    </dgm:pt>
    <dgm:pt modelId="{1D65DEE0-CFE4-4E6B-A9DD-9B27D8570EDB}" type="pres">
      <dgm:prSet presAssocID="{5A525489-0965-4DAC-8DC2-7E9E51688856}" presName="parentText" presStyleLbl="node1" presStyleIdx="0" presStyleCnt="2" custScaleX="130258" custScaleY="31254" custLinFactNeighborX="36570" custLinFactNeighborY="2970">
        <dgm:presLayoutVars>
          <dgm:chMax val="1"/>
          <dgm:bulletEnabled val="1"/>
        </dgm:presLayoutVars>
      </dgm:prSet>
      <dgm:spPr/>
      <dgm:t>
        <a:bodyPr/>
        <a:lstStyle/>
        <a:p>
          <a:endParaRPr lang="en-US"/>
        </a:p>
      </dgm:t>
    </dgm:pt>
    <dgm:pt modelId="{BE130E54-5C76-41C3-8607-B8D2E0C0FD9D}" type="pres">
      <dgm:prSet presAssocID="{A8C5475B-C856-426E-9CDD-D33153F3322C}" presName="sp" presStyleCnt="0"/>
      <dgm:spPr/>
    </dgm:pt>
    <dgm:pt modelId="{9F1DF80A-68D4-4AF5-99A0-75E77249A2D3}" type="pres">
      <dgm:prSet presAssocID="{6A4DE11C-9784-46BF-968E-38C178418BA0}" presName="linNode" presStyleCnt="0"/>
      <dgm:spPr/>
    </dgm:pt>
    <dgm:pt modelId="{60997368-FD61-4C97-82A9-F52060CF35AB}" type="pres">
      <dgm:prSet presAssocID="{6A4DE11C-9784-46BF-968E-38C178418BA0}" presName="parentText" presStyleLbl="node1" presStyleIdx="1" presStyleCnt="2" custScaleX="64938" custScaleY="112184" custLinFactNeighborX="-1911" custLinFactNeighborY="554">
        <dgm:presLayoutVars>
          <dgm:chMax val="1"/>
          <dgm:bulletEnabled val="1"/>
        </dgm:presLayoutVars>
      </dgm:prSet>
      <dgm:spPr/>
      <dgm:t>
        <a:bodyPr/>
        <a:lstStyle/>
        <a:p>
          <a:endParaRPr lang="en-US"/>
        </a:p>
      </dgm:t>
    </dgm:pt>
    <dgm:pt modelId="{1166B7A8-B0A7-42C0-8634-2DD50A04D200}" type="pres">
      <dgm:prSet presAssocID="{6A4DE11C-9784-46BF-968E-38C178418BA0}" presName="descendantText" presStyleLbl="alignAccFollowNode1" presStyleIdx="0" presStyleCnt="1" custScaleX="116053" custScaleY="146276" custLinFactNeighborX="-152" custLinFactNeighborY="70">
        <dgm:presLayoutVars>
          <dgm:bulletEnabled val="1"/>
        </dgm:presLayoutVars>
      </dgm:prSet>
      <dgm:spPr/>
      <dgm:t>
        <a:bodyPr/>
        <a:lstStyle/>
        <a:p>
          <a:endParaRPr lang="en-US"/>
        </a:p>
      </dgm:t>
    </dgm:pt>
  </dgm:ptLst>
  <dgm:cxnLst>
    <dgm:cxn modelId="{0B7A1C2E-3FF5-344B-941C-4856C6AE5446}" srcId="{6A4DE11C-9784-46BF-968E-38C178418BA0}" destId="{B3352420-37F2-AD46-9E9C-1386D8B8BEB5}" srcOrd="2" destOrd="0" parTransId="{72FDF014-40B3-9649-9914-BC57E2D5DD23}" sibTransId="{90142A85-043D-AF4E-825A-4A150B31C566}"/>
    <dgm:cxn modelId="{1B64FA69-2522-4343-9689-8D80CE795495}" type="presOf" srcId="{951D8FCF-035C-A046-A6EA-6829638CEAF3}" destId="{1166B7A8-B0A7-42C0-8634-2DD50A04D200}" srcOrd="0" destOrd="4" presId="urn:microsoft.com/office/officeart/2005/8/layout/vList5"/>
    <dgm:cxn modelId="{0CDB63F0-65D8-E54E-A259-5BD03A4C927F}" type="presOf" srcId="{9779757E-3E20-4199-9529-556233F90968}" destId="{E64E6467-C931-491F-8272-D0936476EE04}" srcOrd="0" destOrd="0" presId="urn:microsoft.com/office/officeart/2005/8/layout/vList5"/>
    <dgm:cxn modelId="{47AB91B4-88F1-41CE-B63C-DA753A3C598C}" srcId="{6A4DE11C-9784-46BF-968E-38C178418BA0}" destId="{3C8B7879-5B17-44B0-AF07-7919D58FF776}" srcOrd="0" destOrd="0" parTransId="{80A845B2-C4CF-4257-AE6D-ECE27818DBD6}" sibTransId="{B9CD6EC8-ECA9-4321-B9EA-82A9915CA17C}"/>
    <dgm:cxn modelId="{92318DE7-81CE-FD42-B4ED-DD2C41F98E02}" type="presOf" srcId="{B3352420-37F2-AD46-9E9C-1386D8B8BEB5}" destId="{1166B7A8-B0A7-42C0-8634-2DD50A04D200}" srcOrd="0" destOrd="2" presId="urn:microsoft.com/office/officeart/2005/8/layout/vList5"/>
    <dgm:cxn modelId="{563A03D6-2480-784C-8983-BF8CE389F2C3}" srcId="{6A4DE11C-9784-46BF-968E-38C178418BA0}" destId="{951D8FCF-035C-A046-A6EA-6829638CEAF3}" srcOrd="4" destOrd="0" parTransId="{D8403449-4A11-BA4A-B989-BA2088E5FCF2}" sibTransId="{CB32E85B-C580-1648-ACA9-89080EC30E42}"/>
    <dgm:cxn modelId="{AE47674E-6E80-4E45-9003-57AEAB7327F6}" type="presOf" srcId="{6A4DE11C-9784-46BF-968E-38C178418BA0}" destId="{60997368-FD61-4C97-82A9-F52060CF35AB}" srcOrd="0" destOrd="0" presId="urn:microsoft.com/office/officeart/2005/8/layout/vList5"/>
    <dgm:cxn modelId="{A43DC6E4-145D-5B4E-B8BA-29C8A69BD5AF}" type="presOf" srcId="{80C34DF5-7DE1-024F-8013-BB5F8F06BB6F}" destId="{1166B7A8-B0A7-42C0-8634-2DD50A04D200}" srcOrd="0" destOrd="3" presId="urn:microsoft.com/office/officeart/2005/8/layout/vList5"/>
    <dgm:cxn modelId="{B205A879-0135-814C-9DE4-161FCD488FA4}" srcId="{6A4DE11C-9784-46BF-968E-38C178418BA0}" destId="{80C34DF5-7DE1-024F-8013-BB5F8F06BB6F}" srcOrd="3" destOrd="0" parTransId="{FABC668E-AF7C-3A49-8B66-67444B2DFA7E}" sibTransId="{2131B4A4-D868-6F47-9951-9A7C7DA7C74E}"/>
    <dgm:cxn modelId="{A87B23FE-06A8-4991-A016-449B803BA141}" srcId="{9779757E-3E20-4199-9529-556233F90968}" destId="{5A525489-0965-4DAC-8DC2-7E9E51688856}" srcOrd="0" destOrd="0" parTransId="{B4AB17F6-10B3-4C07-9089-530AF65E0CEF}" sibTransId="{A8C5475B-C856-426E-9CDD-D33153F3322C}"/>
    <dgm:cxn modelId="{B697B040-2562-D945-B761-08A471B25AD1}" type="presOf" srcId="{3C8B7879-5B17-44B0-AF07-7919D58FF776}" destId="{1166B7A8-B0A7-42C0-8634-2DD50A04D200}" srcOrd="0" destOrd="0" presId="urn:microsoft.com/office/officeart/2005/8/layout/vList5"/>
    <dgm:cxn modelId="{31EC393A-C360-4CA6-A3F8-E45B164F4D99}" srcId="{9779757E-3E20-4199-9529-556233F90968}" destId="{6A4DE11C-9784-46BF-968E-38C178418BA0}" srcOrd="1" destOrd="0" parTransId="{91D3F7CA-8A76-4D57-B91B-EEC45DC9261B}" sibTransId="{583C324E-5764-4D67-B69B-4B99BE5DACCF}"/>
    <dgm:cxn modelId="{7D7C3A03-8090-1F42-9F6B-B806AF6350C5}" srcId="{6A4DE11C-9784-46BF-968E-38C178418BA0}" destId="{E3FD60D6-EFE8-2146-9C48-604F7C06E8A7}" srcOrd="1" destOrd="0" parTransId="{1AD8AF33-CAC3-7F4E-85F1-DB4CE6501CEB}" sibTransId="{C6CA8937-1468-1B40-B815-1587E0F3AA2F}"/>
    <dgm:cxn modelId="{C8A8F6CB-6782-194D-847D-2497546F8D28}" type="presOf" srcId="{32C118B7-E7B1-CE4A-9AFB-52A676506E3C}" destId="{1166B7A8-B0A7-42C0-8634-2DD50A04D200}" srcOrd="0" destOrd="5" presId="urn:microsoft.com/office/officeart/2005/8/layout/vList5"/>
    <dgm:cxn modelId="{3ED6D892-2945-1142-AA57-7FFAB88891F9}" srcId="{6A4DE11C-9784-46BF-968E-38C178418BA0}" destId="{32C118B7-E7B1-CE4A-9AFB-52A676506E3C}" srcOrd="5" destOrd="0" parTransId="{C0C3ADB3-10A8-8B40-8EF5-E20761C39ED2}" sibTransId="{06C76EAB-8C9F-4B48-9096-87A4990B22ED}"/>
    <dgm:cxn modelId="{2E06EF24-4563-F340-8250-A63A75349F84}" type="presOf" srcId="{E3FD60D6-EFE8-2146-9C48-604F7C06E8A7}" destId="{1166B7A8-B0A7-42C0-8634-2DD50A04D200}" srcOrd="0" destOrd="1" presId="urn:microsoft.com/office/officeart/2005/8/layout/vList5"/>
    <dgm:cxn modelId="{0FF8BFBF-266E-854F-8627-C402C0A73303}" type="presOf" srcId="{5A525489-0965-4DAC-8DC2-7E9E51688856}" destId="{1D65DEE0-CFE4-4E6B-A9DD-9B27D8570EDB}" srcOrd="0" destOrd="0" presId="urn:microsoft.com/office/officeart/2005/8/layout/vList5"/>
    <dgm:cxn modelId="{D3F38B77-CCEC-5D47-8685-DA40C7C82C84}" type="presParOf" srcId="{E64E6467-C931-491F-8272-D0936476EE04}" destId="{701581B1-D8B7-4FFD-BC44-07F31D720551}" srcOrd="0" destOrd="0" presId="urn:microsoft.com/office/officeart/2005/8/layout/vList5"/>
    <dgm:cxn modelId="{FC88FE80-8A14-5840-B5A7-B1A7B2F828CE}" type="presParOf" srcId="{701581B1-D8B7-4FFD-BC44-07F31D720551}" destId="{1D65DEE0-CFE4-4E6B-A9DD-9B27D8570EDB}" srcOrd="0" destOrd="0" presId="urn:microsoft.com/office/officeart/2005/8/layout/vList5"/>
    <dgm:cxn modelId="{87D464B9-3867-C747-B3E4-F25F5ED1F9D4}" type="presParOf" srcId="{E64E6467-C931-491F-8272-D0936476EE04}" destId="{BE130E54-5C76-41C3-8607-B8D2E0C0FD9D}" srcOrd="1" destOrd="0" presId="urn:microsoft.com/office/officeart/2005/8/layout/vList5"/>
    <dgm:cxn modelId="{5C298413-1DA1-184F-8801-8942F43EE5D5}" type="presParOf" srcId="{E64E6467-C931-491F-8272-D0936476EE04}" destId="{9F1DF80A-68D4-4AF5-99A0-75E77249A2D3}" srcOrd="2" destOrd="0" presId="urn:microsoft.com/office/officeart/2005/8/layout/vList5"/>
    <dgm:cxn modelId="{8D1276CF-47FE-D049-A1CC-BAFAFD2E7D1B}" type="presParOf" srcId="{9F1DF80A-68D4-4AF5-99A0-75E77249A2D3}" destId="{60997368-FD61-4C97-82A9-F52060CF35AB}" srcOrd="0" destOrd="0" presId="urn:microsoft.com/office/officeart/2005/8/layout/vList5"/>
    <dgm:cxn modelId="{591EB445-44E0-5345-A528-5602ABC8065C}" type="presParOf" srcId="{9F1DF80A-68D4-4AF5-99A0-75E77249A2D3}" destId="{1166B7A8-B0A7-42C0-8634-2DD50A04D20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79757E-3E20-4199-9529-556233F9096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A525489-0965-4DAC-8DC2-7E9E51688856}">
      <dgm:prSet phldrT="[Text]" custT="1"/>
      <dgm:spPr/>
      <dgm:t>
        <a:bodyPr/>
        <a:lstStyle/>
        <a:p>
          <a:r>
            <a:rPr lang="en-US" sz="2000" b="0" dirty="0"/>
            <a:t>Curriculum &amp; Instruction</a:t>
          </a:r>
        </a:p>
      </dgm:t>
    </dgm:pt>
    <dgm:pt modelId="{B4AB17F6-10B3-4C07-9089-530AF65E0CEF}" type="parTrans" cxnId="{A87B23FE-06A8-4991-A016-449B803BA141}">
      <dgm:prSet/>
      <dgm:spPr/>
      <dgm:t>
        <a:bodyPr/>
        <a:lstStyle/>
        <a:p>
          <a:endParaRPr lang="en-US"/>
        </a:p>
      </dgm:t>
    </dgm:pt>
    <dgm:pt modelId="{A8C5475B-C856-426E-9CDD-D33153F3322C}" type="sibTrans" cxnId="{A87B23FE-06A8-4991-A016-449B803BA141}">
      <dgm:prSet/>
      <dgm:spPr/>
      <dgm:t>
        <a:bodyPr/>
        <a:lstStyle/>
        <a:p>
          <a:endParaRPr lang="en-US"/>
        </a:p>
      </dgm:t>
    </dgm:pt>
    <dgm:pt modelId="{6A4DE11C-9784-46BF-968E-38C178418BA0}">
      <dgm:prSet phldrT="[Text]" custT="1"/>
      <dgm:spPr/>
      <dgm:t>
        <a:bodyPr/>
        <a:lstStyle/>
        <a:p>
          <a:r>
            <a:rPr lang="en-US" sz="2000" dirty="0"/>
            <a:t>Best</a:t>
          </a:r>
          <a:r>
            <a:rPr lang="en-US" sz="2000" baseline="0" dirty="0"/>
            <a:t> Practices</a:t>
          </a:r>
          <a:endParaRPr lang="en-US" sz="2000" dirty="0"/>
        </a:p>
      </dgm:t>
    </dgm:pt>
    <dgm:pt modelId="{91D3F7CA-8A76-4D57-B91B-EEC45DC9261B}" type="parTrans" cxnId="{31EC393A-C360-4CA6-A3F8-E45B164F4D99}">
      <dgm:prSet/>
      <dgm:spPr/>
      <dgm:t>
        <a:bodyPr/>
        <a:lstStyle/>
        <a:p>
          <a:endParaRPr lang="en-US"/>
        </a:p>
      </dgm:t>
    </dgm:pt>
    <dgm:pt modelId="{583C324E-5764-4D67-B69B-4B99BE5DACCF}" type="sibTrans" cxnId="{31EC393A-C360-4CA6-A3F8-E45B164F4D99}">
      <dgm:prSet/>
      <dgm:spPr/>
      <dgm:t>
        <a:bodyPr/>
        <a:lstStyle/>
        <a:p>
          <a:endParaRPr lang="en-US"/>
        </a:p>
      </dgm:t>
    </dgm:pt>
    <dgm:pt modelId="{3C8B7879-5B17-44B0-AF07-7919D58FF776}">
      <dgm:prSet phldrT="[Text]" custT="1"/>
      <dgm:spPr>
        <a:solidFill>
          <a:srgbClr val="D1B65F"/>
        </a:solidFill>
      </dgm:spPr>
      <dgm:t>
        <a:bodyPr/>
        <a:lstStyle/>
        <a:p>
          <a:r>
            <a:rPr lang="en-US" sz="1600" dirty="0"/>
            <a:t>Recommends new courses and subjects to the superintendent</a:t>
          </a:r>
        </a:p>
      </dgm:t>
    </dgm:pt>
    <dgm:pt modelId="{80A845B2-C4CF-4257-AE6D-ECE27818DBD6}" type="parTrans" cxnId="{47AB91B4-88F1-41CE-B63C-DA753A3C598C}">
      <dgm:prSet/>
      <dgm:spPr/>
      <dgm:t>
        <a:bodyPr/>
        <a:lstStyle/>
        <a:p>
          <a:endParaRPr lang="en-US"/>
        </a:p>
      </dgm:t>
    </dgm:pt>
    <dgm:pt modelId="{B9CD6EC8-ECA9-4321-B9EA-82A9915CA17C}" type="sibTrans" cxnId="{47AB91B4-88F1-41CE-B63C-DA753A3C598C}">
      <dgm:prSet/>
      <dgm:spPr/>
      <dgm:t>
        <a:bodyPr/>
        <a:lstStyle/>
        <a:p>
          <a:endParaRPr lang="en-US"/>
        </a:p>
      </dgm:t>
    </dgm:pt>
    <dgm:pt modelId="{C4C7B81A-3716-E44C-875E-B214B030CBC4}">
      <dgm:prSet phldrT="[Text]" custT="1"/>
      <dgm:spPr>
        <a:solidFill>
          <a:srgbClr val="D1B65F"/>
        </a:solidFill>
      </dgm:spPr>
      <dgm:t>
        <a:bodyPr/>
        <a:lstStyle/>
        <a:p>
          <a:r>
            <a:rPr lang="en-US" sz="1600" dirty="0"/>
            <a:t>Provides input to the principal regarding instructional resources aligned with the school improvement plan</a:t>
          </a:r>
        </a:p>
      </dgm:t>
    </dgm:pt>
    <dgm:pt modelId="{FE92BF93-B0A3-9641-B02C-A9B0F12633A9}" type="parTrans" cxnId="{4E188935-C0C2-E041-A403-F538D96D051C}">
      <dgm:prSet/>
      <dgm:spPr/>
      <dgm:t>
        <a:bodyPr/>
        <a:lstStyle/>
        <a:p>
          <a:endParaRPr lang="en-US"/>
        </a:p>
      </dgm:t>
    </dgm:pt>
    <dgm:pt modelId="{0F0EAA1E-E7D9-4B4D-95A4-2C011A483250}" type="sibTrans" cxnId="{4E188935-C0C2-E041-A403-F538D96D051C}">
      <dgm:prSet/>
      <dgm:spPr/>
      <dgm:t>
        <a:bodyPr/>
        <a:lstStyle/>
        <a:p>
          <a:endParaRPr lang="en-US"/>
        </a:p>
      </dgm:t>
    </dgm:pt>
    <dgm:pt modelId="{E93D245F-4335-B946-A4E8-A1580FE66FF1}">
      <dgm:prSet phldrT="[Text]" custT="1"/>
      <dgm:spPr>
        <a:solidFill>
          <a:srgbClr val="D1B65F"/>
        </a:solidFill>
      </dgm:spPr>
      <dgm:t>
        <a:bodyPr/>
        <a:lstStyle/>
        <a:p>
          <a:r>
            <a:rPr lang="en-US" sz="1600" dirty="0"/>
            <a:t>Provides input to the principal regarding instructional delivery models not requiring waivers</a:t>
          </a:r>
        </a:p>
      </dgm:t>
    </dgm:pt>
    <dgm:pt modelId="{07FE92E8-5348-0843-9456-892F9AEDD544}" type="parTrans" cxnId="{3E913395-7D71-FA46-976E-31223745BAC2}">
      <dgm:prSet/>
      <dgm:spPr/>
      <dgm:t>
        <a:bodyPr/>
        <a:lstStyle/>
        <a:p>
          <a:endParaRPr lang="en-US"/>
        </a:p>
      </dgm:t>
    </dgm:pt>
    <dgm:pt modelId="{850EC9B0-110B-9042-93C8-B1B8F9F9144D}" type="sibTrans" cxnId="{3E913395-7D71-FA46-976E-31223745BAC2}">
      <dgm:prSet/>
      <dgm:spPr/>
      <dgm:t>
        <a:bodyPr/>
        <a:lstStyle/>
        <a:p>
          <a:endParaRPr lang="en-US"/>
        </a:p>
      </dgm:t>
    </dgm:pt>
    <dgm:pt modelId="{68AFE26B-7AD2-4A44-AD8D-AA18AA337E7D}">
      <dgm:prSet phldrT="[Text]" custT="1"/>
      <dgm:spPr>
        <a:solidFill>
          <a:srgbClr val="D1B65F"/>
        </a:solidFill>
      </dgm:spPr>
      <dgm:t>
        <a:bodyPr/>
        <a:lstStyle/>
        <a:p>
          <a:r>
            <a:rPr lang="en-US" sz="1600" dirty="0"/>
            <a:t>Recommends innovations requiring waiver or state laws or rules to the superintendent</a:t>
          </a:r>
        </a:p>
      </dgm:t>
    </dgm:pt>
    <dgm:pt modelId="{72ABC8A6-7E81-F840-87E4-B4055466DAEA}" type="parTrans" cxnId="{C0235CAB-5579-3345-871A-D5EDF22F1060}">
      <dgm:prSet/>
      <dgm:spPr/>
      <dgm:t>
        <a:bodyPr/>
        <a:lstStyle/>
        <a:p>
          <a:endParaRPr lang="en-US"/>
        </a:p>
      </dgm:t>
    </dgm:pt>
    <dgm:pt modelId="{599B0306-053B-AE44-8ACF-4B4C78129EB4}" type="sibTrans" cxnId="{C0235CAB-5579-3345-871A-D5EDF22F1060}">
      <dgm:prSet/>
      <dgm:spPr/>
      <dgm:t>
        <a:bodyPr/>
        <a:lstStyle/>
        <a:p>
          <a:endParaRPr lang="en-US"/>
        </a:p>
      </dgm:t>
    </dgm:pt>
    <dgm:pt modelId="{4FF8DAE8-5F84-A248-98DC-18AE79F114A3}">
      <dgm:prSet phldrT="[Text]" custT="1"/>
      <dgm:spPr>
        <a:solidFill>
          <a:srgbClr val="D1B65F"/>
        </a:solidFill>
      </dgm:spPr>
      <dgm:t>
        <a:bodyPr/>
        <a:lstStyle/>
        <a:p>
          <a:r>
            <a:rPr lang="en-US" sz="1600" dirty="0"/>
            <a:t>Recommends class sizes other than the district standard to the superintendent</a:t>
          </a:r>
        </a:p>
      </dgm:t>
    </dgm:pt>
    <dgm:pt modelId="{EB6D753E-E777-7446-93A7-4CD2D58CAC91}" type="parTrans" cxnId="{2E535B7B-7BFB-9343-9A56-9A5380A33625}">
      <dgm:prSet/>
      <dgm:spPr/>
      <dgm:t>
        <a:bodyPr/>
        <a:lstStyle/>
        <a:p>
          <a:endParaRPr lang="en-US"/>
        </a:p>
      </dgm:t>
    </dgm:pt>
    <dgm:pt modelId="{C7AE90ED-78D6-E040-B3E7-2327ED368E91}" type="sibTrans" cxnId="{2E535B7B-7BFB-9343-9A56-9A5380A33625}">
      <dgm:prSet/>
      <dgm:spPr/>
      <dgm:t>
        <a:bodyPr/>
        <a:lstStyle/>
        <a:p>
          <a:endParaRPr lang="en-US"/>
        </a:p>
      </dgm:t>
    </dgm:pt>
    <dgm:pt modelId="{90D1DF58-F508-A349-BA3F-F6136868177A}">
      <dgm:prSet phldrT="[Text]" custT="1"/>
      <dgm:spPr>
        <a:solidFill>
          <a:srgbClr val="D1B65F"/>
        </a:solidFill>
      </dgm:spPr>
      <dgm:t>
        <a:bodyPr/>
        <a:lstStyle/>
        <a:p>
          <a:r>
            <a:rPr lang="en-US" sz="1600" dirty="0"/>
            <a:t>Recommends changes in allocation of instructional time to the superintendent</a:t>
          </a:r>
        </a:p>
      </dgm:t>
    </dgm:pt>
    <dgm:pt modelId="{C0C8B36E-0341-B846-820C-1A8D96ABF0A7}" type="parTrans" cxnId="{B96FC07F-77D3-704D-8BA2-BC4C076A4867}">
      <dgm:prSet/>
      <dgm:spPr/>
      <dgm:t>
        <a:bodyPr/>
        <a:lstStyle/>
        <a:p>
          <a:endParaRPr lang="en-US"/>
        </a:p>
      </dgm:t>
    </dgm:pt>
    <dgm:pt modelId="{51CCA1FE-9FA7-3D43-8867-69CFC14ADDF3}" type="sibTrans" cxnId="{B96FC07F-77D3-704D-8BA2-BC4C076A4867}">
      <dgm:prSet/>
      <dgm:spPr/>
      <dgm:t>
        <a:bodyPr/>
        <a:lstStyle/>
        <a:p>
          <a:endParaRPr lang="en-US"/>
        </a:p>
      </dgm:t>
    </dgm:pt>
    <dgm:pt modelId="{E64E6467-C931-491F-8272-D0936476EE04}" type="pres">
      <dgm:prSet presAssocID="{9779757E-3E20-4199-9529-556233F90968}" presName="Name0" presStyleCnt="0">
        <dgm:presLayoutVars>
          <dgm:dir/>
          <dgm:animLvl val="lvl"/>
          <dgm:resizeHandles val="exact"/>
        </dgm:presLayoutVars>
      </dgm:prSet>
      <dgm:spPr/>
      <dgm:t>
        <a:bodyPr/>
        <a:lstStyle/>
        <a:p>
          <a:endParaRPr lang="en-US"/>
        </a:p>
      </dgm:t>
    </dgm:pt>
    <dgm:pt modelId="{701581B1-D8B7-4FFD-BC44-07F31D720551}" type="pres">
      <dgm:prSet presAssocID="{5A525489-0965-4DAC-8DC2-7E9E51688856}" presName="linNode" presStyleCnt="0"/>
      <dgm:spPr/>
    </dgm:pt>
    <dgm:pt modelId="{1D65DEE0-CFE4-4E6B-A9DD-9B27D8570EDB}" type="pres">
      <dgm:prSet presAssocID="{5A525489-0965-4DAC-8DC2-7E9E51688856}" presName="parentText" presStyleLbl="node1" presStyleIdx="0" presStyleCnt="2" custScaleX="130258" custScaleY="24575" custLinFactNeighborX="34725" custLinFactNeighborY="828">
        <dgm:presLayoutVars>
          <dgm:chMax val="1"/>
          <dgm:bulletEnabled val="1"/>
        </dgm:presLayoutVars>
      </dgm:prSet>
      <dgm:spPr/>
      <dgm:t>
        <a:bodyPr/>
        <a:lstStyle/>
        <a:p>
          <a:endParaRPr lang="en-US"/>
        </a:p>
      </dgm:t>
    </dgm:pt>
    <dgm:pt modelId="{BE130E54-5C76-41C3-8607-B8D2E0C0FD9D}" type="pres">
      <dgm:prSet presAssocID="{A8C5475B-C856-426E-9CDD-D33153F3322C}" presName="sp" presStyleCnt="0"/>
      <dgm:spPr/>
    </dgm:pt>
    <dgm:pt modelId="{9F1DF80A-68D4-4AF5-99A0-75E77249A2D3}" type="pres">
      <dgm:prSet presAssocID="{6A4DE11C-9784-46BF-968E-38C178418BA0}" presName="linNode" presStyleCnt="0"/>
      <dgm:spPr/>
    </dgm:pt>
    <dgm:pt modelId="{60997368-FD61-4C97-82A9-F52060CF35AB}" type="pres">
      <dgm:prSet presAssocID="{6A4DE11C-9784-46BF-968E-38C178418BA0}" presName="parentText" presStyleLbl="node1" presStyleIdx="1" presStyleCnt="2" custScaleX="64938" custScaleY="72206" custLinFactNeighborX="-1835" custLinFactNeighborY="-2211">
        <dgm:presLayoutVars>
          <dgm:chMax val="1"/>
          <dgm:bulletEnabled val="1"/>
        </dgm:presLayoutVars>
      </dgm:prSet>
      <dgm:spPr/>
      <dgm:t>
        <a:bodyPr/>
        <a:lstStyle/>
        <a:p>
          <a:endParaRPr lang="en-US"/>
        </a:p>
      </dgm:t>
    </dgm:pt>
    <dgm:pt modelId="{1166B7A8-B0A7-42C0-8634-2DD50A04D200}" type="pres">
      <dgm:prSet presAssocID="{6A4DE11C-9784-46BF-968E-38C178418BA0}" presName="descendantText" presStyleLbl="alignAccFollowNode1" presStyleIdx="0" presStyleCnt="1" custScaleX="116053" custScaleY="89236" custLinFactNeighborX="-1488" custLinFactNeighborY="-3395">
        <dgm:presLayoutVars>
          <dgm:bulletEnabled val="1"/>
        </dgm:presLayoutVars>
      </dgm:prSet>
      <dgm:spPr/>
      <dgm:t>
        <a:bodyPr/>
        <a:lstStyle/>
        <a:p>
          <a:endParaRPr lang="en-US"/>
        </a:p>
      </dgm:t>
    </dgm:pt>
  </dgm:ptLst>
  <dgm:cxnLst>
    <dgm:cxn modelId="{3E913395-7D71-FA46-976E-31223745BAC2}" srcId="{6A4DE11C-9784-46BF-968E-38C178418BA0}" destId="{E93D245F-4335-B946-A4E8-A1580FE66FF1}" srcOrd="2" destOrd="0" parTransId="{07FE92E8-5348-0843-9456-892F9AEDD544}" sibTransId="{850EC9B0-110B-9042-93C8-B1B8F9F9144D}"/>
    <dgm:cxn modelId="{6F242450-EE88-2344-9F6A-C6C53FB17FCF}" type="presOf" srcId="{90D1DF58-F508-A349-BA3F-F6136868177A}" destId="{1166B7A8-B0A7-42C0-8634-2DD50A04D200}" srcOrd="0" destOrd="5" presId="urn:microsoft.com/office/officeart/2005/8/layout/vList5"/>
    <dgm:cxn modelId="{CBA123BC-DDDC-7E44-979D-7724F44D5E22}" type="presOf" srcId="{4FF8DAE8-5F84-A248-98DC-18AE79F114A3}" destId="{1166B7A8-B0A7-42C0-8634-2DD50A04D200}" srcOrd="0" destOrd="4" presId="urn:microsoft.com/office/officeart/2005/8/layout/vList5"/>
    <dgm:cxn modelId="{31EC393A-C360-4CA6-A3F8-E45B164F4D99}" srcId="{9779757E-3E20-4199-9529-556233F90968}" destId="{6A4DE11C-9784-46BF-968E-38C178418BA0}" srcOrd="1" destOrd="0" parTransId="{91D3F7CA-8A76-4D57-B91B-EEC45DC9261B}" sibTransId="{583C324E-5764-4D67-B69B-4B99BE5DACCF}"/>
    <dgm:cxn modelId="{C812E93F-E439-7E4B-84F3-9CC1013A34B1}" type="presOf" srcId="{E93D245F-4335-B946-A4E8-A1580FE66FF1}" destId="{1166B7A8-B0A7-42C0-8634-2DD50A04D200}" srcOrd="0" destOrd="2" presId="urn:microsoft.com/office/officeart/2005/8/layout/vList5"/>
    <dgm:cxn modelId="{B96FC07F-77D3-704D-8BA2-BC4C076A4867}" srcId="{6A4DE11C-9784-46BF-968E-38C178418BA0}" destId="{90D1DF58-F508-A349-BA3F-F6136868177A}" srcOrd="5" destOrd="0" parTransId="{C0C8B36E-0341-B846-820C-1A8D96ABF0A7}" sibTransId="{51CCA1FE-9FA7-3D43-8867-69CFC14ADDF3}"/>
    <dgm:cxn modelId="{742AD36C-DE16-2149-B459-5D253E7358C2}" type="presOf" srcId="{C4C7B81A-3716-E44C-875E-B214B030CBC4}" destId="{1166B7A8-B0A7-42C0-8634-2DD50A04D200}" srcOrd="0" destOrd="1" presId="urn:microsoft.com/office/officeart/2005/8/layout/vList5"/>
    <dgm:cxn modelId="{8F24319C-60ED-034A-AD0F-1218E36E5073}" type="presOf" srcId="{9779757E-3E20-4199-9529-556233F90968}" destId="{E64E6467-C931-491F-8272-D0936476EE04}" srcOrd="0" destOrd="0" presId="urn:microsoft.com/office/officeart/2005/8/layout/vList5"/>
    <dgm:cxn modelId="{47AB91B4-88F1-41CE-B63C-DA753A3C598C}" srcId="{6A4DE11C-9784-46BF-968E-38C178418BA0}" destId="{3C8B7879-5B17-44B0-AF07-7919D58FF776}" srcOrd="0" destOrd="0" parTransId="{80A845B2-C4CF-4257-AE6D-ECE27818DBD6}" sibTransId="{B9CD6EC8-ECA9-4321-B9EA-82A9915CA17C}"/>
    <dgm:cxn modelId="{C0235CAB-5579-3345-871A-D5EDF22F1060}" srcId="{6A4DE11C-9784-46BF-968E-38C178418BA0}" destId="{68AFE26B-7AD2-4A44-AD8D-AA18AA337E7D}" srcOrd="3" destOrd="0" parTransId="{72ABC8A6-7E81-F840-87E4-B4055466DAEA}" sibTransId="{599B0306-053B-AE44-8ACF-4B4C78129EB4}"/>
    <dgm:cxn modelId="{A87B23FE-06A8-4991-A016-449B803BA141}" srcId="{9779757E-3E20-4199-9529-556233F90968}" destId="{5A525489-0965-4DAC-8DC2-7E9E51688856}" srcOrd="0" destOrd="0" parTransId="{B4AB17F6-10B3-4C07-9089-530AF65E0CEF}" sibTransId="{A8C5475B-C856-426E-9CDD-D33153F3322C}"/>
    <dgm:cxn modelId="{24AB6091-1D29-1A42-B7BE-ECB23D56C14D}" type="presOf" srcId="{68AFE26B-7AD2-4A44-AD8D-AA18AA337E7D}" destId="{1166B7A8-B0A7-42C0-8634-2DD50A04D200}" srcOrd="0" destOrd="3" presId="urn:microsoft.com/office/officeart/2005/8/layout/vList5"/>
    <dgm:cxn modelId="{4E188935-C0C2-E041-A403-F538D96D051C}" srcId="{6A4DE11C-9784-46BF-968E-38C178418BA0}" destId="{C4C7B81A-3716-E44C-875E-B214B030CBC4}" srcOrd="1" destOrd="0" parTransId="{FE92BF93-B0A3-9641-B02C-A9B0F12633A9}" sibTransId="{0F0EAA1E-E7D9-4B4D-95A4-2C011A483250}"/>
    <dgm:cxn modelId="{EC4C876E-1EB0-0E4F-A39E-5D4886AE4EC8}" type="presOf" srcId="{6A4DE11C-9784-46BF-968E-38C178418BA0}" destId="{60997368-FD61-4C97-82A9-F52060CF35AB}" srcOrd="0" destOrd="0" presId="urn:microsoft.com/office/officeart/2005/8/layout/vList5"/>
    <dgm:cxn modelId="{2E535B7B-7BFB-9343-9A56-9A5380A33625}" srcId="{6A4DE11C-9784-46BF-968E-38C178418BA0}" destId="{4FF8DAE8-5F84-A248-98DC-18AE79F114A3}" srcOrd="4" destOrd="0" parTransId="{EB6D753E-E777-7446-93A7-4CD2D58CAC91}" sibTransId="{C7AE90ED-78D6-E040-B3E7-2327ED368E91}"/>
    <dgm:cxn modelId="{109FDE58-C60E-9C47-922C-10B5A3024C96}" type="presOf" srcId="{5A525489-0965-4DAC-8DC2-7E9E51688856}" destId="{1D65DEE0-CFE4-4E6B-A9DD-9B27D8570EDB}" srcOrd="0" destOrd="0" presId="urn:microsoft.com/office/officeart/2005/8/layout/vList5"/>
    <dgm:cxn modelId="{E16D777E-D096-134A-AAFB-74987D0A65AC}" type="presOf" srcId="{3C8B7879-5B17-44B0-AF07-7919D58FF776}" destId="{1166B7A8-B0A7-42C0-8634-2DD50A04D200}" srcOrd="0" destOrd="0" presId="urn:microsoft.com/office/officeart/2005/8/layout/vList5"/>
    <dgm:cxn modelId="{92592207-5A3E-3441-BABD-921A14EE54E1}" type="presParOf" srcId="{E64E6467-C931-491F-8272-D0936476EE04}" destId="{701581B1-D8B7-4FFD-BC44-07F31D720551}" srcOrd="0" destOrd="0" presId="urn:microsoft.com/office/officeart/2005/8/layout/vList5"/>
    <dgm:cxn modelId="{4DB65F1E-F55C-2C4A-A9A1-30E9AE4E73DB}" type="presParOf" srcId="{701581B1-D8B7-4FFD-BC44-07F31D720551}" destId="{1D65DEE0-CFE4-4E6B-A9DD-9B27D8570EDB}" srcOrd="0" destOrd="0" presId="urn:microsoft.com/office/officeart/2005/8/layout/vList5"/>
    <dgm:cxn modelId="{8A5CC28D-37E0-2147-821B-C68B8C92FE31}" type="presParOf" srcId="{E64E6467-C931-491F-8272-D0936476EE04}" destId="{BE130E54-5C76-41C3-8607-B8D2E0C0FD9D}" srcOrd="1" destOrd="0" presId="urn:microsoft.com/office/officeart/2005/8/layout/vList5"/>
    <dgm:cxn modelId="{448F64EF-34CA-8148-B3DB-8E14702948E9}" type="presParOf" srcId="{E64E6467-C931-491F-8272-D0936476EE04}" destId="{9F1DF80A-68D4-4AF5-99A0-75E77249A2D3}" srcOrd="2" destOrd="0" presId="urn:microsoft.com/office/officeart/2005/8/layout/vList5"/>
    <dgm:cxn modelId="{B5356FF3-F362-B041-A387-C50EC38EA4E2}" type="presParOf" srcId="{9F1DF80A-68D4-4AF5-99A0-75E77249A2D3}" destId="{60997368-FD61-4C97-82A9-F52060CF35AB}" srcOrd="0" destOrd="0" presId="urn:microsoft.com/office/officeart/2005/8/layout/vList5"/>
    <dgm:cxn modelId="{1AF2BBFE-4366-144C-BE0A-D1929CA2B5EB}" type="presParOf" srcId="{9F1DF80A-68D4-4AF5-99A0-75E77249A2D3}" destId="{1166B7A8-B0A7-42C0-8634-2DD50A04D20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79757E-3E20-4199-9529-556233F9096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A525489-0965-4DAC-8DC2-7E9E51688856}">
      <dgm:prSet phldrT="[Text]" custT="1"/>
      <dgm:spPr/>
      <dgm:t>
        <a:bodyPr/>
        <a:lstStyle/>
        <a:p>
          <a:r>
            <a:rPr lang="en-US" sz="2000" b="0" dirty="0"/>
            <a:t>School Operations</a:t>
          </a:r>
        </a:p>
      </dgm:t>
    </dgm:pt>
    <dgm:pt modelId="{B4AB17F6-10B3-4C07-9089-530AF65E0CEF}" type="parTrans" cxnId="{A87B23FE-06A8-4991-A016-449B803BA141}">
      <dgm:prSet/>
      <dgm:spPr/>
      <dgm:t>
        <a:bodyPr/>
        <a:lstStyle/>
        <a:p>
          <a:endParaRPr lang="en-US"/>
        </a:p>
      </dgm:t>
    </dgm:pt>
    <dgm:pt modelId="{A8C5475B-C856-426E-9CDD-D33153F3322C}" type="sibTrans" cxnId="{A87B23FE-06A8-4991-A016-449B803BA141}">
      <dgm:prSet/>
      <dgm:spPr/>
      <dgm:t>
        <a:bodyPr/>
        <a:lstStyle/>
        <a:p>
          <a:endParaRPr lang="en-US"/>
        </a:p>
      </dgm:t>
    </dgm:pt>
    <dgm:pt modelId="{6A4DE11C-9784-46BF-968E-38C178418BA0}">
      <dgm:prSet phldrT="[Text]" custT="1"/>
      <dgm:spPr/>
      <dgm:t>
        <a:bodyPr/>
        <a:lstStyle/>
        <a:p>
          <a:r>
            <a:rPr lang="en-US" sz="2000" dirty="0"/>
            <a:t>Examples of Authority</a:t>
          </a:r>
        </a:p>
      </dgm:t>
    </dgm:pt>
    <dgm:pt modelId="{91D3F7CA-8A76-4D57-B91B-EEC45DC9261B}" type="parTrans" cxnId="{31EC393A-C360-4CA6-A3F8-E45B164F4D99}">
      <dgm:prSet/>
      <dgm:spPr/>
      <dgm:t>
        <a:bodyPr/>
        <a:lstStyle/>
        <a:p>
          <a:endParaRPr lang="en-US"/>
        </a:p>
      </dgm:t>
    </dgm:pt>
    <dgm:pt modelId="{583C324E-5764-4D67-B69B-4B99BE5DACCF}" type="sibTrans" cxnId="{31EC393A-C360-4CA6-A3F8-E45B164F4D99}">
      <dgm:prSet/>
      <dgm:spPr/>
      <dgm:t>
        <a:bodyPr/>
        <a:lstStyle/>
        <a:p>
          <a:endParaRPr lang="en-US"/>
        </a:p>
      </dgm:t>
    </dgm:pt>
    <dgm:pt modelId="{9AF4EB43-518E-C346-80C2-DED1ACFACACB}">
      <dgm:prSet phldrT="[Text]" custT="1"/>
      <dgm:spPr>
        <a:solidFill>
          <a:srgbClr val="D1B65F"/>
        </a:solidFill>
      </dgm:spPr>
      <dgm:t>
        <a:bodyPr tIns="45720" bIns="36576" anchor="t" anchorCtr="0"/>
        <a:lstStyle/>
        <a:p>
          <a:r>
            <a:rPr lang="en-US" sz="1600" dirty="0"/>
            <a:t>Decides student dress code</a:t>
          </a:r>
        </a:p>
      </dgm:t>
    </dgm:pt>
    <dgm:pt modelId="{E799FA16-2715-3840-9F0B-C3F05B617B1E}" type="parTrans" cxnId="{B37B6483-DEE0-3B49-9DDD-73AFA5DF2B17}">
      <dgm:prSet/>
      <dgm:spPr/>
      <dgm:t>
        <a:bodyPr/>
        <a:lstStyle/>
        <a:p>
          <a:endParaRPr lang="en-US"/>
        </a:p>
      </dgm:t>
    </dgm:pt>
    <dgm:pt modelId="{C6B7866F-5954-D848-94CA-FCA888DE078A}" type="sibTrans" cxnId="{B37B6483-DEE0-3B49-9DDD-73AFA5DF2B17}">
      <dgm:prSet/>
      <dgm:spPr/>
      <dgm:t>
        <a:bodyPr/>
        <a:lstStyle/>
        <a:p>
          <a:endParaRPr lang="en-US"/>
        </a:p>
      </dgm:t>
    </dgm:pt>
    <dgm:pt modelId="{DC8EDCC8-CD6C-BD43-AC61-46F00FB940D7}">
      <dgm:prSet phldrT="[Text]" custT="1"/>
      <dgm:spPr>
        <a:solidFill>
          <a:srgbClr val="D1B65F"/>
        </a:solidFill>
      </dgm:spPr>
      <dgm:t>
        <a:bodyPr tIns="45720" bIns="36576" anchor="t" anchorCtr="0"/>
        <a:lstStyle/>
        <a:p>
          <a:r>
            <a:rPr lang="en-US" sz="1600" dirty="0"/>
            <a:t>Provides input to principal on student code of conduct, and may endorse with a vote</a:t>
          </a:r>
        </a:p>
      </dgm:t>
    </dgm:pt>
    <dgm:pt modelId="{82CB22E2-F8B8-BE44-8814-01F94D63D934}" type="parTrans" cxnId="{673B9DA9-CA29-C44F-966F-CD2DB7B4C2DC}">
      <dgm:prSet/>
      <dgm:spPr/>
      <dgm:t>
        <a:bodyPr/>
        <a:lstStyle/>
        <a:p>
          <a:endParaRPr lang="en-US"/>
        </a:p>
      </dgm:t>
    </dgm:pt>
    <dgm:pt modelId="{7C632848-7F58-484D-AD18-5E0F39E1623B}" type="sibTrans" cxnId="{673B9DA9-CA29-C44F-966F-CD2DB7B4C2DC}">
      <dgm:prSet/>
      <dgm:spPr/>
      <dgm:t>
        <a:bodyPr/>
        <a:lstStyle/>
        <a:p>
          <a:endParaRPr lang="en-US"/>
        </a:p>
      </dgm:t>
    </dgm:pt>
    <dgm:pt modelId="{DB62CBC5-FDA7-9946-A473-E97C3CA5ECCF}">
      <dgm:prSet phldrT="[Text]" custT="1"/>
      <dgm:spPr>
        <a:solidFill>
          <a:srgbClr val="D1B65F"/>
        </a:solidFill>
      </dgm:spPr>
      <dgm:t>
        <a:bodyPr tIns="45720" bIns="36576" anchor="t" anchorCtr="0"/>
        <a:lstStyle/>
        <a:p>
          <a:r>
            <a:rPr lang="en-US" sz="1600" dirty="0"/>
            <a:t>Provides input on school safety plan to principal or superintendent, and may endorse with a vote</a:t>
          </a:r>
        </a:p>
      </dgm:t>
    </dgm:pt>
    <dgm:pt modelId="{E50EBB1E-372B-3844-85CE-C372977E17E0}" type="parTrans" cxnId="{E5348E96-1BCC-7646-AE56-BFDCA3A34291}">
      <dgm:prSet/>
      <dgm:spPr/>
      <dgm:t>
        <a:bodyPr/>
        <a:lstStyle/>
        <a:p>
          <a:endParaRPr lang="en-US"/>
        </a:p>
      </dgm:t>
    </dgm:pt>
    <dgm:pt modelId="{E8909631-E36B-654A-83D5-3148BB07E7D6}" type="sibTrans" cxnId="{E5348E96-1BCC-7646-AE56-BFDCA3A34291}">
      <dgm:prSet/>
      <dgm:spPr/>
      <dgm:t>
        <a:bodyPr/>
        <a:lstStyle/>
        <a:p>
          <a:endParaRPr lang="en-US"/>
        </a:p>
      </dgm:t>
    </dgm:pt>
    <dgm:pt modelId="{09BFE6BB-2960-7049-BFEC-968925391A03}">
      <dgm:prSet phldrT="[Text]" custT="1"/>
      <dgm:spPr>
        <a:solidFill>
          <a:srgbClr val="D1B65F"/>
        </a:solidFill>
      </dgm:spPr>
      <dgm:t>
        <a:bodyPr tIns="45720" bIns="36576" anchor="t" anchorCtr="0"/>
        <a:lstStyle/>
        <a:p>
          <a:r>
            <a:rPr lang="en-US" sz="1600" dirty="0"/>
            <a:t>Recommends changes to school calendar or start/end times to the superintendent</a:t>
          </a:r>
        </a:p>
      </dgm:t>
    </dgm:pt>
    <dgm:pt modelId="{32C6EF62-B6DC-E648-BB83-09A95F26C751}" type="parTrans" cxnId="{7DFC16FF-55EE-574C-8EB9-2DC369A5E449}">
      <dgm:prSet/>
      <dgm:spPr/>
      <dgm:t>
        <a:bodyPr/>
        <a:lstStyle/>
        <a:p>
          <a:endParaRPr lang="en-US"/>
        </a:p>
      </dgm:t>
    </dgm:pt>
    <dgm:pt modelId="{3C7DB4FA-2194-8944-9CD4-0960830C18C4}" type="sibTrans" cxnId="{7DFC16FF-55EE-574C-8EB9-2DC369A5E449}">
      <dgm:prSet/>
      <dgm:spPr/>
      <dgm:t>
        <a:bodyPr/>
        <a:lstStyle/>
        <a:p>
          <a:endParaRPr lang="en-US"/>
        </a:p>
      </dgm:t>
    </dgm:pt>
    <dgm:pt modelId="{1961A008-33D5-8D4E-A028-6B20CCBDFD1A}">
      <dgm:prSet phldrT="[Text]" custT="1"/>
      <dgm:spPr>
        <a:solidFill>
          <a:srgbClr val="D1B65F"/>
        </a:solidFill>
      </dgm:spPr>
      <dgm:t>
        <a:bodyPr tIns="45720" bIns="36576" anchor="t" anchorCtr="0"/>
        <a:lstStyle/>
        <a:p>
          <a:r>
            <a:rPr lang="en-US" sz="1600" dirty="0"/>
            <a:t>Decides on community partners offering programs in the school</a:t>
          </a:r>
        </a:p>
      </dgm:t>
    </dgm:pt>
    <dgm:pt modelId="{6BEAF75B-F677-7644-975F-F67320D11B17}" type="parTrans" cxnId="{B0BAFC58-9D38-9C45-B3EE-A16B981F8579}">
      <dgm:prSet/>
      <dgm:spPr/>
      <dgm:t>
        <a:bodyPr/>
        <a:lstStyle/>
        <a:p>
          <a:endParaRPr lang="en-US"/>
        </a:p>
      </dgm:t>
    </dgm:pt>
    <dgm:pt modelId="{C1D92C4B-CF52-5347-A825-AEDB16B7233F}" type="sibTrans" cxnId="{B0BAFC58-9D38-9C45-B3EE-A16B981F8579}">
      <dgm:prSet/>
      <dgm:spPr/>
      <dgm:t>
        <a:bodyPr/>
        <a:lstStyle/>
        <a:p>
          <a:endParaRPr lang="en-US"/>
        </a:p>
      </dgm:t>
    </dgm:pt>
    <dgm:pt modelId="{FC26EC91-26F6-8B4D-9C74-A718D2B30792}">
      <dgm:prSet phldrT="[Text]" custT="1"/>
      <dgm:spPr>
        <a:solidFill>
          <a:srgbClr val="D1B65F"/>
        </a:solidFill>
      </dgm:spPr>
      <dgm:t>
        <a:bodyPr tIns="45720" bIns="36576" anchor="t" anchorCtr="0"/>
        <a:lstStyle/>
        <a:p>
          <a:r>
            <a:rPr lang="en-US" sz="1600" dirty="0"/>
            <a:t>Provides input to superintendent on facility improvements</a:t>
          </a:r>
        </a:p>
      </dgm:t>
    </dgm:pt>
    <dgm:pt modelId="{201C4D22-9ABD-C74A-8899-C6C36B7CDB16}" type="parTrans" cxnId="{39519ECD-28E7-D64A-B4F8-D7ACCDBA06B6}">
      <dgm:prSet/>
      <dgm:spPr/>
      <dgm:t>
        <a:bodyPr/>
        <a:lstStyle/>
        <a:p>
          <a:endParaRPr lang="en-US"/>
        </a:p>
      </dgm:t>
    </dgm:pt>
    <dgm:pt modelId="{F73EB5F5-87A9-C145-B50A-05DF08E20567}" type="sibTrans" cxnId="{39519ECD-28E7-D64A-B4F8-D7ACCDBA06B6}">
      <dgm:prSet/>
      <dgm:spPr/>
      <dgm:t>
        <a:bodyPr/>
        <a:lstStyle/>
        <a:p>
          <a:endParaRPr lang="en-US"/>
        </a:p>
      </dgm:t>
    </dgm:pt>
    <dgm:pt modelId="{F65468A5-30A7-644A-967D-A119B2601BDC}">
      <dgm:prSet phldrT="[Text]" custT="1"/>
      <dgm:spPr>
        <a:solidFill>
          <a:srgbClr val="D1B65F"/>
        </a:solidFill>
      </dgm:spPr>
      <dgm:t>
        <a:bodyPr tIns="45720" bIns="36576" anchor="t" anchorCtr="0"/>
        <a:lstStyle/>
        <a:p>
          <a:r>
            <a:rPr lang="en-US" sz="1600" dirty="0"/>
            <a:t>Provides input on other operational matters aligned with the school improvement plan </a:t>
          </a:r>
        </a:p>
      </dgm:t>
    </dgm:pt>
    <dgm:pt modelId="{50EEF572-7F4E-7245-ADDB-D303C29E3D59}" type="parTrans" cxnId="{375DACBA-DEB3-6744-B6FA-3D286729A4DA}">
      <dgm:prSet/>
      <dgm:spPr/>
      <dgm:t>
        <a:bodyPr/>
        <a:lstStyle/>
        <a:p>
          <a:endParaRPr lang="en-US"/>
        </a:p>
      </dgm:t>
    </dgm:pt>
    <dgm:pt modelId="{AA3A4BB8-8012-7A4A-864A-127B762F7FE6}" type="sibTrans" cxnId="{375DACBA-DEB3-6744-B6FA-3D286729A4DA}">
      <dgm:prSet/>
      <dgm:spPr/>
      <dgm:t>
        <a:bodyPr/>
        <a:lstStyle/>
        <a:p>
          <a:endParaRPr lang="en-US"/>
        </a:p>
      </dgm:t>
    </dgm:pt>
    <dgm:pt modelId="{68C7AB9B-2246-8C40-8D1F-00AFF9E57F12}">
      <dgm:prSet phldrT="[Text]" custT="1"/>
      <dgm:spPr>
        <a:solidFill>
          <a:srgbClr val="D1B65F"/>
        </a:solidFill>
      </dgm:spPr>
      <dgm:t>
        <a:bodyPr tIns="45720" bIns="36576" anchor="t" anchorCtr="0"/>
        <a:lstStyle/>
        <a:p>
          <a:r>
            <a:rPr lang="en-US" sz="1600" dirty="0"/>
            <a:t>Provides input into parent involvement strategies</a:t>
          </a:r>
        </a:p>
      </dgm:t>
    </dgm:pt>
    <dgm:pt modelId="{52CF1B46-BF78-FE49-8359-A8BECDEE3B1F}" type="parTrans" cxnId="{98C6270C-5F53-F14E-B43F-5562BD5A1EEE}">
      <dgm:prSet/>
      <dgm:spPr/>
      <dgm:t>
        <a:bodyPr/>
        <a:lstStyle/>
        <a:p>
          <a:endParaRPr lang="en-US"/>
        </a:p>
      </dgm:t>
    </dgm:pt>
    <dgm:pt modelId="{C7F6CD75-C176-8447-8745-0348285A5D0C}" type="sibTrans" cxnId="{98C6270C-5F53-F14E-B43F-5562BD5A1EEE}">
      <dgm:prSet/>
      <dgm:spPr/>
      <dgm:t>
        <a:bodyPr/>
        <a:lstStyle/>
        <a:p>
          <a:endParaRPr lang="en-US"/>
        </a:p>
      </dgm:t>
    </dgm:pt>
    <dgm:pt modelId="{9BAD3B31-1C46-D84C-9649-AB6847279B5E}">
      <dgm:prSet phldrT="[Text]" custT="1"/>
      <dgm:spPr>
        <a:solidFill>
          <a:srgbClr val="D1B65F"/>
        </a:solidFill>
      </dgm:spPr>
      <dgm:t>
        <a:bodyPr tIns="45720" bIns="36576" anchor="t" anchorCtr="0"/>
        <a:lstStyle/>
        <a:p>
          <a:r>
            <a:rPr lang="en-US" sz="1600" dirty="0"/>
            <a:t>Recommends a school technology plan to the superintendent</a:t>
          </a:r>
        </a:p>
      </dgm:t>
    </dgm:pt>
    <dgm:pt modelId="{5DB0898F-ACBF-8744-9241-FB22A65D1839}" type="parTrans" cxnId="{03AE5C13-C3C9-384A-B89D-E258BAFBEEF7}">
      <dgm:prSet/>
      <dgm:spPr/>
      <dgm:t>
        <a:bodyPr/>
        <a:lstStyle/>
        <a:p>
          <a:endParaRPr lang="en-US"/>
        </a:p>
      </dgm:t>
    </dgm:pt>
    <dgm:pt modelId="{F559D150-9903-2A45-905E-33A763B46587}" type="sibTrans" cxnId="{03AE5C13-C3C9-384A-B89D-E258BAFBEEF7}">
      <dgm:prSet/>
      <dgm:spPr/>
      <dgm:t>
        <a:bodyPr/>
        <a:lstStyle/>
        <a:p>
          <a:endParaRPr lang="en-US"/>
        </a:p>
      </dgm:t>
    </dgm:pt>
    <dgm:pt modelId="{E64E6467-C931-491F-8272-D0936476EE04}" type="pres">
      <dgm:prSet presAssocID="{9779757E-3E20-4199-9529-556233F90968}" presName="Name0" presStyleCnt="0">
        <dgm:presLayoutVars>
          <dgm:dir/>
          <dgm:animLvl val="lvl"/>
          <dgm:resizeHandles val="exact"/>
        </dgm:presLayoutVars>
      </dgm:prSet>
      <dgm:spPr/>
      <dgm:t>
        <a:bodyPr/>
        <a:lstStyle/>
        <a:p>
          <a:endParaRPr lang="en-US"/>
        </a:p>
      </dgm:t>
    </dgm:pt>
    <dgm:pt modelId="{701581B1-D8B7-4FFD-BC44-07F31D720551}" type="pres">
      <dgm:prSet presAssocID="{5A525489-0965-4DAC-8DC2-7E9E51688856}" presName="linNode" presStyleCnt="0"/>
      <dgm:spPr/>
    </dgm:pt>
    <dgm:pt modelId="{1D65DEE0-CFE4-4E6B-A9DD-9B27D8570EDB}" type="pres">
      <dgm:prSet presAssocID="{5A525489-0965-4DAC-8DC2-7E9E51688856}" presName="parentText" presStyleLbl="node1" presStyleIdx="0" presStyleCnt="2" custScaleX="130258" custScaleY="24575" custLinFactNeighborX="34268" custLinFactNeighborY="470">
        <dgm:presLayoutVars>
          <dgm:chMax val="1"/>
          <dgm:bulletEnabled val="1"/>
        </dgm:presLayoutVars>
      </dgm:prSet>
      <dgm:spPr/>
      <dgm:t>
        <a:bodyPr/>
        <a:lstStyle/>
        <a:p>
          <a:endParaRPr lang="en-US"/>
        </a:p>
      </dgm:t>
    </dgm:pt>
    <dgm:pt modelId="{BE130E54-5C76-41C3-8607-B8D2E0C0FD9D}" type="pres">
      <dgm:prSet presAssocID="{A8C5475B-C856-426E-9CDD-D33153F3322C}" presName="sp" presStyleCnt="0"/>
      <dgm:spPr/>
    </dgm:pt>
    <dgm:pt modelId="{9F1DF80A-68D4-4AF5-99A0-75E77249A2D3}" type="pres">
      <dgm:prSet presAssocID="{6A4DE11C-9784-46BF-968E-38C178418BA0}" presName="linNode" presStyleCnt="0"/>
      <dgm:spPr/>
    </dgm:pt>
    <dgm:pt modelId="{60997368-FD61-4C97-82A9-F52060CF35AB}" type="pres">
      <dgm:prSet presAssocID="{6A4DE11C-9784-46BF-968E-38C178418BA0}" presName="parentText" presStyleLbl="node1" presStyleIdx="1" presStyleCnt="2" custScaleX="64938" custScaleY="93032" custLinFactNeighborX="-3608" custLinFactNeighborY="-10678">
        <dgm:presLayoutVars>
          <dgm:chMax val="1"/>
          <dgm:bulletEnabled val="1"/>
        </dgm:presLayoutVars>
      </dgm:prSet>
      <dgm:spPr/>
      <dgm:t>
        <a:bodyPr/>
        <a:lstStyle/>
        <a:p>
          <a:endParaRPr lang="en-US"/>
        </a:p>
      </dgm:t>
    </dgm:pt>
    <dgm:pt modelId="{1166B7A8-B0A7-42C0-8634-2DD50A04D200}" type="pres">
      <dgm:prSet presAssocID="{6A4DE11C-9784-46BF-968E-38C178418BA0}" presName="descendantText" presStyleLbl="alignAccFollowNode1" presStyleIdx="0" presStyleCnt="1" custScaleX="112660" custScaleY="132788" custLinFactNeighborX="-2756" custLinFactNeighborY="-3652">
        <dgm:presLayoutVars>
          <dgm:bulletEnabled val="1"/>
        </dgm:presLayoutVars>
      </dgm:prSet>
      <dgm:spPr/>
      <dgm:t>
        <a:bodyPr/>
        <a:lstStyle/>
        <a:p>
          <a:endParaRPr lang="en-US"/>
        </a:p>
      </dgm:t>
    </dgm:pt>
  </dgm:ptLst>
  <dgm:cxnLst>
    <dgm:cxn modelId="{4F6F6B3D-BC0E-0945-93A0-3393D66FCA49}" type="presOf" srcId="{9779757E-3E20-4199-9529-556233F90968}" destId="{E64E6467-C931-491F-8272-D0936476EE04}" srcOrd="0" destOrd="0" presId="urn:microsoft.com/office/officeart/2005/8/layout/vList5"/>
    <dgm:cxn modelId="{7DFC16FF-55EE-574C-8EB9-2DC369A5E449}" srcId="{6A4DE11C-9784-46BF-968E-38C178418BA0}" destId="{09BFE6BB-2960-7049-BFEC-968925391A03}" srcOrd="3" destOrd="0" parTransId="{32C6EF62-B6DC-E648-BB83-09A95F26C751}" sibTransId="{3C7DB4FA-2194-8944-9CD4-0960830C18C4}"/>
    <dgm:cxn modelId="{E5348E96-1BCC-7646-AE56-BFDCA3A34291}" srcId="{6A4DE11C-9784-46BF-968E-38C178418BA0}" destId="{DB62CBC5-FDA7-9946-A473-E97C3CA5ECCF}" srcOrd="2" destOrd="0" parTransId="{E50EBB1E-372B-3844-85CE-C372977E17E0}" sibTransId="{E8909631-E36B-654A-83D5-3148BB07E7D6}"/>
    <dgm:cxn modelId="{EFFB7E08-452C-8D42-B921-1E047243D7B5}" type="presOf" srcId="{68C7AB9B-2246-8C40-8D1F-00AFF9E57F12}" destId="{1166B7A8-B0A7-42C0-8634-2DD50A04D200}" srcOrd="0" destOrd="4" presId="urn:microsoft.com/office/officeart/2005/8/layout/vList5"/>
    <dgm:cxn modelId="{65B88EC2-E556-3046-B3CB-4BFF0CCAB868}" type="presOf" srcId="{6A4DE11C-9784-46BF-968E-38C178418BA0}" destId="{60997368-FD61-4C97-82A9-F52060CF35AB}" srcOrd="0" destOrd="0" presId="urn:microsoft.com/office/officeart/2005/8/layout/vList5"/>
    <dgm:cxn modelId="{774650F0-4352-0C42-84FB-B3E39FC0A3CD}" type="presOf" srcId="{DC8EDCC8-CD6C-BD43-AC61-46F00FB940D7}" destId="{1166B7A8-B0A7-42C0-8634-2DD50A04D200}" srcOrd="0" destOrd="1" presId="urn:microsoft.com/office/officeart/2005/8/layout/vList5"/>
    <dgm:cxn modelId="{7F81743B-F751-F346-92F9-6922F53664D1}" type="presOf" srcId="{1961A008-33D5-8D4E-A028-6B20CCBDFD1A}" destId="{1166B7A8-B0A7-42C0-8634-2DD50A04D200}" srcOrd="0" destOrd="5" presId="urn:microsoft.com/office/officeart/2005/8/layout/vList5"/>
    <dgm:cxn modelId="{39519ECD-28E7-D64A-B4F8-D7ACCDBA06B6}" srcId="{6A4DE11C-9784-46BF-968E-38C178418BA0}" destId="{FC26EC91-26F6-8B4D-9C74-A718D2B30792}" srcOrd="6" destOrd="0" parTransId="{201C4D22-9ABD-C74A-8899-C6C36B7CDB16}" sibTransId="{F73EB5F5-87A9-C145-B50A-05DF08E20567}"/>
    <dgm:cxn modelId="{A49049D5-B83A-DF4A-8B3C-A577467F8699}" type="presOf" srcId="{09BFE6BB-2960-7049-BFEC-968925391A03}" destId="{1166B7A8-B0A7-42C0-8634-2DD50A04D200}" srcOrd="0" destOrd="3" presId="urn:microsoft.com/office/officeart/2005/8/layout/vList5"/>
    <dgm:cxn modelId="{A87B23FE-06A8-4991-A016-449B803BA141}" srcId="{9779757E-3E20-4199-9529-556233F90968}" destId="{5A525489-0965-4DAC-8DC2-7E9E51688856}" srcOrd="0" destOrd="0" parTransId="{B4AB17F6-10B3-4C07-9089-530AF65E0CEF}" sibTransId="{A8C5475B-C856-426E-9CDD-D33153F3322C}"/>
    <dgm:cxn modelId="{31EC393A-C360-4CA6-A3F8-E45B164F4D99}" srcId="{9779757E-3E20-4199-9529-556233F90968}" destId="{6A4DE11C-9784-46BF-968E-38C178418BA0}" srcOrd="1" destOrd="0" parTransId="{91D3F7CA-8A76-4D57-B91B-EEC45DC9261B}" sibTransId="{583C324E-5764-4D67-B69B-4B99BE5DACCF}"/>
    <dgm:cxn modelId="{B37B6483-DEE0-3B49-9DDD-73AFA5DF2B17}" srcId="{6A4DE11C-9784-46BF-968E-38C178418BA0}" destId="{9AF4EB43-518E-C346-80C2-DED1ACFACACB}" srcOrd="0" destOrd="0" parTransId="{E799FA16-2715-3840-9F0B-C3F05B617B1E}" sibTransId="{C6B7866F-5954-D848-94CA-FCA888DE078A}"/>
    <dgm:cxn modelId="{4570664C-B85C-0648-8ADD-26EC232FC937}" type="presOf" srcId="{FC26EC91-26F6-8B4D-9C74-A718D2B30792}" destId="{1166B7A8-B0A7-42C0-8634-2DD50A04D200}" srcOrd="0" destOrd="6" presId="urn:microsoft.com/office/officeart/2005/8/layout/vList5"/>
    <dgm:cxn modelId="{98C6270C-5F53-F14E-B43F-5562BD5A1EEE}" srcId="{6A4DE11C-9784-46BF-968E-38C178418BA0}" destId="{68C7AB9B-2246-8C40-8D1F-00AFF9E57F12}" srcOrd="4" destOrd="0" parTransId="{52CF1B46-BF78-FE49-8359-A8BECDEE3B1F}" sibTransId="{C7F6CD75-C176-8447-8745-0348285A5D0C}"/>
    <dgm:cxn modelId="{2767AE94-C9A3-6048-BCBD-40F627A10AC2}" type="presOf" srcId="{DB62CBC5-FDA7-9946-A473-E97C3CA5ECCF}" destId="{1166B7A8-B0A7-42C0-8634-2DD50A04D200}" srcOrd="0" destOrd="2" presId="urn:microsoft.com/office/officeart/2005/8/layout/vList5"/>
    <dgm:cxn modelId="{FB51C787-3BA4-5C44-8FF1-C3A3BB50DAD9}" type="presOf" srcId="{F65468A5-30A7-644A-967D-A119B2601BDC}" destId="{1166B7A8-B0A7-42C0-8634-2DD50A04D200}" srcOrd="0" destOrd="8" presId="urn:microsoft.com/office/officeart/2005/8/layout/vList5"/>
    <dgm:cxn modelId="{375DACBA-DEB3-6744-B6FA-3D286729A4DA}" srcId="{6A4DE11C-9784-46BF-968E-38C178418BA0}" destId="{F65468A5-30A7-644A-967D-A119B2601BDC}" srcOrd="8" destOrd="0" parTransId="{50EEF572-7F4E-7245-ADDB-D303C29E3D59}" sibTransId="{AA3A4BB8-8012-7A4A-864A-127B762F7FE6}"/>
    <dgm:cxn modelId="{03AE5C13-C3C9-384A-B89D-E258BAFBEEF7}" srcId="{6A4DE11C-9784-46BF-968E-38C178418BA0}" destId="{9BAD3B31-1C46-D84C-9649-AB6847279B5E}" srcOrd="7" destOrd="0" parTransId="{5DB0898F-ACBF-8744-9241-FB22A65D1839}" sibTransId="{F559D150-9903-2A45-905E-33A763B46587}"/>
    <dgm:cxn modelId="{1B986237-5546-324B-BBC1-7FC0B6532AE1}" type="presOf" srcId="{5A525489-0965-4DAC-8DC2-7E9E51688856}" destId="{1D65DEE0-CFE4-4E6B-A9DD-9B27D8570EDB}" srcOrd="0" destOrd="0" presId="urn:microsoft.com/office/officeart/2005/8/layout/vList5"/>
    <dgm:cxn modelId="{B0BAFC58-9D38-9C45-B3EE-A16B981F8579}" srcId="{6A4DE11C-9784-46BF-968E-38C178418BA0}" destId="{1961A008-33D5-8D4E-A028-6B20CCBDFD1A}" srcOrd="5" destOrd="0" parTransId="{6BEAF75B-F677-7644-975F-F67320D11B17}" sibTransId="{C1D92C4B-CF52-5347-A825-AEDB16B7233F}"/>
    <dgm:cxn modelId="{7699C475-8144-3C46-9C10-00EA7C15C1B8}" type="presOf" srcId="{9AF4EB43-518E-C346-80C2-DED1ACFACACB}" destId="{1166B7A8-B0A7-42C0-8634-2DD50A04D200}" srcOrd="0" destOrd="0" presId="urn:microsoft.com/office/officeart/2005/8/layout/vList5"/>
    <dgm:cxn modelId="{EC962AA5-EEDF-014B-B8D3-2C40F6EFAE00}" type="presOf" srcId="{9BAD3B31-1C46-D84C-9649-AB6847279B5E}" destId="{1166B7A8-B0A7-42C0-8634-2DD50A04D200}" srcOrd="0" destOrd="7" presId="urn:microsoft.com/office/officeart/2005/8/layout/vList5"/>
    <dgm:cxn modelId="{673B9DA9-CA29-C44F-966F-CD2DB7B4C2DC}" srcId="{6A4DE11C-9784-46BF-968E-38C178418BA0}" destId="{DC8EDCC8-CD6C-BD43-AC61-46F00FB940D7}" srcOrd="1" destOrd="0" parTransId="{82CB22E2-F8B8-BE44-8814-01F94D63D934}" sibTransId="{7C632848-7F58-484D-AD18-5E0F39E1623B}"/>
    <dgm:cxn modelId="{DA9F9D90-888E-5940-BA52-D4E13EB156C6}" type="presParOf" srcId="{E64E6467-C931-491F-8272-D0936476EE04}" destId="{701581B1-D8B7-4FFD-BC44-07F31D720551}" srcOrd="0" destOrd="0" presId="urn:microsoft.com/office/officeart/2005/8/layout/vList5"/>
    <dgm:cxn modelId="{080D1C55-E05C-A340-A8E2-805412CF4C9F}" type="presParOf" srcId="{701581B1-D8B7-4FFD-BC44-07F31D720551}" destId="{1D65DEE0-CFE4-4E6B-A9DD-9B27D8570EDB}" srcOrd="0" destOrd="0" presId="urn:microsoft.com/office/officeart/2005/8/layout/vList5"/>
    <dgm:cxn modelId="{99155492-D129-E246-9B9D-EAE6A8E5EAF3}" type="presParOf" srcId="{E64E6467-C931-491F-8272-D0936476EE04}" destId="{BE130E54-5C76-41C3-8607-B8D2E0C0FD9D}" srcOrd="1" destOrd="0" presId="urn:microsoft.com/office/officeart/2005/8/layout/vList5"/>
    <dgm:cxn modelId="{1F13B2BC-B7CA-874C-BF07-77C270CE57ED}" type="presParOf" srcId="{E64E6467-C931-491F-8272-D0936476EE04}" destId="{9F1DF80A-68D4-4AF5-99A0-75E77249A2D3}" srcOrd="2" destOrd="0" presId="urn:microsoft.com/office/officeart/2005/8/layout/vList5"/>
    <dgm:cxn modelId="{2FC17614-86F1-1841-9E8D-FCEBC3EAD36D}" type="presParOf" srcId="{9F1DF80A-68D4-4AF5-99A0-75E77249A2D3}" destId="{60997368-FD61-4C97-82A9-F52060CF35AB}" srcOrd="0" destOrd="0" presId="urn:microsoft.com/office/officeart/2005/8/layout/vList5"/>
    <dgm:cxn modelId="{386DAE67-C2E6-7D4A-A22D-4DA7EB5B85CD}" type="presParOf" srcId="{9F1DF80A-68D4-4AF5-99A0-75E77249A2D3}" destId="{1166B7A8-B0A7-42C0-8634-2DD50A04D20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477E4-5AF7-BA4E-A5AB-470050754ECE}">
      <dsp:nvSpPr>
        <dsp:cNvPr id="0" name=""/>
        <dsp:cNvSpPr/>
      </dsp:nvSpPr>
      <dsp:spPr>
        <a:xfrm>
          <a:off x="1579069" y="2743901"/>
          <a:ext cx="91440" cy="322967"/>
        </a:xfrm>
        <a:custGeom>
          <a:avLst/>
          <a:gdLst/>
          <a:ahLst/>
          <a:cxnLst/>
          <a:rect l="0" t="0" r="0" b="0"/>
          <a:pathLst>
            <a:path>
              <a:moveTo>
                <a:pt x="45720" y="0"/>
              </a:moveTo>
              <a:lnTo>
                <a:pt x="45720" y="32296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0935212-6021-074A-9149-0AEFA4B88CC4}">
      <dsp:nvSpPr>
        <dsp:cNvPr id="0" name=""/>
        <dsp:cNvSpPr/>
      </dsp:nvSpPr>
      <dsp:spPr>
        <a:xfrm>
          <a:off x="1579069" y="1723158"/>
          <a:ext cx="91440" cy="320647"/>
        </a:xfrm>
        <a:custGeom>
          <a:avLst/>
          <a:gdLst/>
          <a:ahLst/>
          <a:cxnLst/>
          <a:rect l="0" t="0" r="0" b="0"/>
          <a:pathLst>
            <a:path>
              <a:moveTo>
                <a:pt x="45720" y="0"/>
              </a:moveTo>
              <a:lnTo>
                <a:pt x="45720" y="32064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5E8D18C-8EB7-3542-91F0-95A2231F9F95}">
      <dsp:nvSpPr>
        <dsp:cNvPr id="0" name=""/>
        <dsp:cNvSpPr/>
      </dsp:nvSpPr>
      <dsp:spPr>
        <a:xfrm>
          <a:off x="1579069" y="702415"/>
          <a:ext cx="91440" cy="320647"/>
        </a:xfrm>
        <a:custGeom>
          <a:avLst/>
          <a:gdLst/>
          <a:ahLst/>
          <a:cxnLst/>
          <a:rect l="0" t="0" r="0" b="0"/>
          <a:pathLst>
            <a:path>
              <a:moveTo>
                <a:pt x="45720" y="0"/>
              </a:moveTo>
              <a:lnTo>
                <a:pt x="45720" y="32064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576B532-A0D5-B649-AF17-8EDFDC8D4A81}">
      <dsp:nvSpPr>
        <dsp:cNvPr id="0" name=""/>
        <dsp:cNvSpPr/>
      </dsp:nvSpPr>
      <dsp:spPr>
        <a:xfrm>
          <a:off x="1073533" y="2320"/>
          <a:ext cx="1102512" cy="700095"/>
        </a:xfrm>
        <a:prstGeom prst="roundRect">
          <a:avLst>
            <a:gd name="adj" fmla="val 10000"/>
          </a:avLst>
        </a:prstGeom>
        <a:gradFill rotWithShape="0">
          <a:gsLst>
            <a:gs pos="0">
              <a:schemeClr val="accent1">
                <a:hueOff val="0"/>
                <a:satOff val="0"/>
                <a:lumOff val="0"/>
                <a:alphaOff val="0"/>
                <a:tint val="100000"/>
                <a:shade val="100000"/>
                <a:satMod val="100000"/>
                <a:lumMod val="90000"/>
              </a:schemeClr>
            </a:gs>
            <a:gs pos="100000">
              <a:schemeClr val="accent1">
                <a:hueOff val="0"/>
                <a:satOff val="0"/>
                <a:lumOff val="0"/>
                <a:alphaOff val="0"/>
                <a:tint val="95000"/>
                <a:shade val="100000"/>
                <a:satMod val="110000"/>
                <a:lumMod val="105000"/>
              </a:schemeClr>
            </a:gs>
          </a:gsLst>
          <a:path path="circle">
            <a:fillToRect l="40000" t="100000" r="40000" b="100000"/>
          </a:path>
        </a:gradFill>
        <a:ln>
          <a:noFill/>
        </a:ln>
        <a:effectLst>
          <a:outerShdw blurRad="50800" dist="12700" dir="5400000" rotWithShape="0">
            <a:srgbClr val="000000">
              <a:alpha val="37000"/>
            </a:srgbClr>
          </a:outerShdw>
        </a:effectLst>
      </dsp:spPr>
      <dsp:style>
        <a:lnRef idx="0">
          <a:scrgbClr r="0" g="0" b="0"/>
        </a:lnRef>
        <a:fillRef idx="3">
          <a:scrgbClr r="0" g="0" b="0"/>
        </a:fillRef>
        <a:effectRef idx="2">
          <a:scrgbClr r="0" g="0" b="0"/>
        </a:effectRef>
        <a:fontRef idx="minor">
          <a:schemeClr val="lt1"/>
        </a:fontRef>
      </dsp:style>
    </dsp:sp>
    <dsp:sp modelId="{A96B3C7E-894E-994A-994B-9EEAAAAEC4B7}">
      <dsp:nvSpPr>
        <dsp:cNvPr id="0" name=""/>
        <dsp:cNvSpPr/>
      </dsp:nvSpPr>
      <dsp:spPr>
        <a:xfrm>
          <a:off x="1196034" y="118696"/>
          <a:ext cx="1102512" cy="7000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LBOE</a:t>
          </a:r>
        </a:p>
      </dsp:txBody>
      <dsp:txXfrm>
        <a:off x="1216539" y="139201"/>
        <a:ext cx="1061502" cy="659085"/>
      </dsp:txXfrm>
    </dsp:sp>
    <dsp:sp modelId="{17613F4D-DDA2-D240-99C0-75D3BC225F5D}">
      <dsp:nvSpPr>
        <dsp:cNvPr id="0" name=""/>
        <dsp:cNvSpPr/>
      </dsp:nvSpPr>
      <dsp:spPr>
        <a:xfrm>
          <a:off x="1073533" y="1023063"/>
          <a:ext cx="1102512" cy="700095"/>
        </a:xfrm>
        <a:prstGeom prst="roundRect">
          <a:avLst>
            <a:gd name="adj" fmla="val 10000"/>
          </a:avLst>
        </a:prstGeom>
        <a:gradFill rotWithShape="0">
          <a:gsLst>
            <a:gs pos="0">
              <a:schemeClr val="accent1">
                <a:hueOff val="0"/>
                <a:satOff val="0"/>
                <a:lumOff val="0"/>
                <a:alphaOff val="0"/>
                <a:tint val="100000"/>
                <a:shade val="100000"/>
                <a:satMod val="100000"/>
                <a:lumMod val="90000"/>
              </a:schemeClr>
            </a:gs>
            <a:gs pos="100000">
              <a:schemeClr val="accent1">
                <a:hueOff val="0"/>
                <a:satOff val="0"/>
                <a:lumOff val="0"/>
                <a:alphaOff val="0"/>
                <a:tint val="95000"/>
                <a:shade val="100000"/>
                <a:satMod val="110000"/>
                <a:lumMod val="105000"/>
              </a:schemeClr>
            </a:gs>
          </a:gsLst>
          <a:path path="circle">
            <a:fillToRect l="40000" t="100000" r="40000" b="100000"/>
          </a:path>
        </a:gradFill>
        <a:ln>
          <a:noFill/>
        </a:ln>
        <a:effectLst>
          <a:outerShdw blurRad="50800" dist="12700" dir="5400000" rotWithShape="0">
            <a:srgbClr val="000000">
              <a:alpha val="37000"/>
            </a:srgbClr>
          </a:outerShdw>
        </a:effectLst>
      </dsp:spPr>
      <dsp:style>
        <a:lnRef idx="0">
          <a:scrgbClr r="0" g="0" b="0"/>
        </a:lnRef>
        <a:fillRef idx="3">
          <a:scrgbClr r="0" g="0" b="0"/>
        </a:fillRef>
        <a:effectRef idx="2">
          <a:scrgbClr r="0" g="0" b="0"/>
        </a:effectRef>
        <a:fontRef idx="minor">
          <a:schemeClr val="lt1"/>
        </a:fontRef>
      </dsp:style>
    </dsp:sp>
    <dsp:sp modelId="{4B789D60-3B5F-A94C-986F-A7279EB9DB22}">
      <dsp:nvSpPr>
        <dsp:cNvPr id="0" name=""/>
        <dsp:cNvSpPr/>
      </dsp:nvSpPr>
      <dsp:spPr>
        <a:xfrm>
          <a:off x="1196034" y="1139439"/>
          <a:ext cx="1102512" cy="7000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Superintendent</a:t>
          </a:r>
        </a:p>
      </dsp:txBody>
      <dsp:txXfrm>
        <a:off x="1216539" y="1159944"/>
        <a:ext cx="1061502" cy="659085"/>
      </dsp:txXfrm>
    </dsp:sp>
    <dsp:sp modelId="{67A0E64E-FED6-D44E-BB03-54FE3BC4210B}">
      <dsp:nvSpPr>
        <dsp:cNvPr id="0" name=""/>
        <dsp:cNvSpPr/>
      </dsp:nvSpPr>
      <dsp:spPr>
        <a:xfrm>
          <a:off x="1073533" y="2043805"/>
          <a:ext cx="1102512" cy="700095"/>
        </a:xfrm>
        <a:prstGeom prst="roundRect">
          <a:avLst>
            <a:gd name="adj" fmla="val 10000"/>
          </a:avLst>
        </a:prstGeom>
        <a:gradFill rotWithShape="0">
          <a:gsLst>
            <a:gs pos="0">
              <a:schemeClr val="accent1">
                <a:hueOff val="0"/>
                <a:satOff val="0"/>
                <a:lumOff val="0"/>
                <a:alphaOff val="0"/>
                <a:tint val="100000"/>
                <a:shade val="100000"/>
                <a:satMod val="100000"/>
                <a:lumMod val="90000"/>
              </a:schemeClr>
            </a:gs>
            <a:gs pos="100000">
              <a:schemeClr val="accent1">
                <a:hueOff val="0"/>
                <a:satOff val="0"/>
                <a:lumOff val="0"/>
                <a:alphaOff val="0"/>
                <a:tint val="95000"/>
                <a:shade val="100000"/>
                <a:satMod val="110000"/>
                <a:lumMod val="105000"/>
              </a:schemeClr>
            </a:gs>
          </a:gsLst>
          <a:path path="circle">
            <a:fillToRect l="40000" t="100000" r="40000" b="100000"/>
          </a:path>
        </a:gradFill>
        <a:ln>
          <a:noFill/>
        </a:ln>
        <a:effectLst>
          <a:outerShdw blurRad="50800" dist="12700" dir="5400000" rotWithShape="0">
            <a:srgbClr val="000000">
              <a:alpha val="37000"/>
            </a:srgbClr>
          </a:outerShdw>
        </a:effectLst>
      </dsp:spPr>
      <dsp:style>
        <a:lnRef idx="0">
          <a:scrgbClr r="0" g="0" b="0"/>
        </a:lnRef>
        <a:fillRef idx="3">
          <a:scrgbClr r="0" g="0" b="0"/>
        </a:fillRef>
        <a:effectRef idx="2">
          <a:scrgbClr r="0" g="0" b="0"/>
        </a:effectRef>
        <a:fontRef idx="minor">
          <a:schemeClr val="lt1"/>
        </a:fontRef>
      </dsp:style>
    </dsp:sp>
    <dsp:sp modelId="{C0EF3ABF-F47A-FA4F-B9EB-B9919BE691ED}">
      <dsp:nvSpPr>
        <dsp:cNvPr id="0" name=""/>
        <dsp:cNvSpPr/>
      </dsp:nvSpPr>
      <dsp:spPr>
        <a:xfrm>
          <a:off x="1196034" y="2160182"/>
          <a:ext cx="1102512" cy="7000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Principal</a:t>
          </a:r>
        </a:p>
      </dsp:txBody>
      <dsp:txXfrm>
        <a:off x="1216539" y="2180687"/>
        <a:ext cx="1061502" cy="659085"/>
      </dsp:txXfrm>
    </dsp:sp>
    <dsp:sp modelId="{F8B75091-4AA2-2445-9BB4-164BECF2B87D}">
      <dsp:nvSpPr>
        <dsp:cNvPr id="0" name=""/>
        <dsp:cNvSpPr/>
      </dsp:nvSpPr>
      <dsp:spPr>
        <a:xfrm>
          <a:off x="1073533" y="3066869"/>
          <a:ext cx="1102512" cy="790267"/>
        </a:xfrm>
        <a:prstGeom prst="roundRect">
          <a:avLst>
            <a:gd name="adj" fmla="val 10000"/>
          </a:avLst>
        </a:prstGeom>
        <a:gradFill rotWithShape="0">
          <a:gsLst>
            <a:gs pos="0">
              <a:schemeClr val="accent1">
                <a:hueOff val="0"/>
                <a:satOff val="0"/>
                <a:lumOff val="0"/>
                <a:alphaOff val="0"/>
                <a:tint val="100000"/>
                <a:shade val="100000"/>
                <a:satMod val="100000"/>
                <a:lumMod val="90000"/>
              </a:schemeClr>
            </a:gs>
            <a:gs pos="100000">
              <a:schemeClr val="accent1">
                <a:hueOff val="0"/>
                <a:satOff val="0"/>
                <a:lumOff val="0"/>
                <a:alphaOff val="0"/>
                <a:tint val="95000"/>
                <a:shade val="100000"/>
                <a:satMod val="110000"/>
                <a:lumMod val="105000"/>
              </a:schemeClr>
            </a:gs>
          </a:gsLst>
          <a:path path="circle">
            <a:fillToRect l="40000" t="100000" r="40000" b="100000"/>
          </a:path>
        </a:gradFill>
        <a:ln>
          <a:noFill/>
        </a:ln>
        <a:effectLst>
          <a:outerShdw blurRad="50800" dist="12700" dir="5400000" rotWithShape="0">
            <a:srgbClr val="000000">
              <a:alpha val="37000"/>
            </a:srgbClr>
          </a:outerShdw>
        </a:effectLst>
      </dsp:spPr>
      <dsp:style>
        <a:lnRef idx="0">
          <a:scrgbClr r="0" g="0" b="0"/>
        </a:lnRef>
        <a:fillRef idx="3">
          <a:scrgbClr r="0" g="0" b="0"/>
        </a:fillRef>
        <a:effectRef idx="2">
          <a:scrgbClr r="0" g="0" b="0"/>
        </a:effectRef>
        <a:fontRef idx="minor">
          <a:schemeClr val="lt1"/>
        </a:fontRef>
      </dsp:style>
    </dsp:sp>
    <dsp:sp modelId="{A01B37EF-D282-FD4E-8559-7CF5A1F8F856}">
      <dsp:nvSpPr>
        <dsp:cNvPr id="0" name=""/>
        <dsp:cNvSpPr/>
      </dsp:nvSpPr>
      <dsp:spPr>
        <a:xfrm>
          <a:off x="1196034" y="3183245"/>
          <a:ext cx="1102512" cy="79026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School staff</a:t>
          </a:r>
        </a:p>
      </dsp:txBody>
      <dsp:txXfrm>
        <a:off x="1219180" y="3206391"/>
        <a:ext cx="1056220" cy="7439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5DEE0-CFE4-4E6B-A9DD-9B27D8570EDB}">
      <dsp:nvSpPr>
        <dsp:cNvPr id="0" name=""/>
        <dsp:cNvSpPr/>
      </dsp:nvSpPr>
      <dsp:spPr>
        <a:xfrm>
          <a:off x="1098222" y="91637"/>
          <a:ext cx="3811712" cy="103563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0" kern="1200" dirty="0"/>
            <a:t>Establishing &amp; Monitoring the Achievement of School Improvement Goals </a:t>
          </a:r>
        </a:p>
      </dsp:txBody>
      <dsp:txXfrm>
        <a:off x="1148778" y="142193"/>
        <a:ext cx="3710600" cy="934525"/>
      </dsp:txXfrm>
    </dsp:sp>
    <dsp:sp modelId="{1166B7A8-B0A7-42C0-8634-2DD50A04D200}">
      <dsp:nvSpPr>
        <dsp:cNvPr id="0" name=""/>
        <dsp:cNvSpPr/>
      </dsp:nvSpPr>
      <dsp:spPr>
        <a:xfrm rot="5400000">
          <a:off x="3624398" y="-386770"/>
          <a:ext cx="2692935" cy="6037394"/>
        </a:xfrm>
        <a:prstGeom prst="round2SameRect">
          <a:avLst/>
        </a:prstGeom>
        <a:solidFill>
          <a:srgbClr val="D1B65F"/>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Some LSGT members serve as members of the school improvement planning team</a:t>
          </a:r>
        </a:p>
        <a:p>
          <a:pPr marL="171450" lvl="1" indent="-171450" algn="l" defTabSz="711200">
            <a:lnSpc>
              <a:spcPct val="90000"/>
            </a:lnSpc>
            <a:spcBef>
              <a:spcPct val="0"/>
            </a:spcBef>
            <a:spcAft>
              <a:spcPct val="15000"/>
            </a:spcAft>
            <a:buChar char="••"/>
          </a:pPr>
          <a:r>
            <a:rPr lang="en-US" sz="1600" kern="1200" dirty="0"/>
            <a:t>Recommends school improvement plan to superintendent</a:t>
          </a:r>
        </a:p>
        <a:p>
          <a:pPr marL="171450" lvl="1" indent="-171450" algn="l" defTabSz="711200">
            <a:lnSpc>
              <a:spcPct val="90000"/>
            </a:lnSpc>
            <a:spcBef>
              <a:spcPct val="0"/>
            </a:spcBef>
            <a:spcAft>
              <a:spcPct val="15000"/>
            </a:spcAft>
            <a:buChar char="••"/>
          </a:pPr>
          <a:r>
            <a:rPr lang="en-US" sz="1600" kern="1200" dirty="0"/>
            <a:t>Receives information and provides input to principal on school improvement plan implementation</a:t>
          </a:r>
        </a:p>
        <a:p>
          <a:pPr marL="171450" lvl="1" indent="-171450" algn="l" defTabSz="711200">
            <a:lnSpc>
              <a:spcPct val="90000"/>
            </a:lnSpc>
            <a:spcBef>
              <a:spcPct val="0"/>
            </a:spcBef>
            <a:spcAft>
              <a:spcPct val="15000"/>
            </a:spcAft>
            <a:buChar char="••"/>
          </a:pPr>
          <a:r>
            <a:rPr lang="en-US" sz="1600" kern="1200" dirty="0"/>
            <a:t>Recommends innovations requiring waiver to state law to superintendent</a:t>
          </a:r>
        </a:p>
      </dsp:txBody>
      <dsp:txXfrm rot="-5400000">
        <a:off x="1952169" y="1416917"/>
        <a:ext cx="5905936" cy="2430019"/>
      </dsp:txXfrm>
    </dsp:sp>
    <dsp:sp modelId="{60997368-FD61-4C97-82A9-F52060CF35AB}">
      <dsp:nvSpPr>
        <dsp:cNvPr id="0" name=""/>
        <dsp:cNvSpPr/>
      </dsp:nvSpPr>
      <dsp:spPr>
        <a:xfrm>
          <a:off x="0" y="1256397"/>
          <a:ext cx="1900266" cy="27613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Best Practices</a:t>
          </a:r>
        </a:p>
      </dsp:txBody>
      <dsp:txXfrm>
        <a:off x="92763" y="1349160"/>
        <a:ext cx="1714740" cy="25758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5DEE0-CFE4-4E6B-A9DD-9B27D8570EDB}">
      <dsp:nvSpPr>
        <dsp:cNvPr id="0" name=""/>
        <dsp:cNvSpPr/>
      </dsp:nvSpPr>
      <dsp:spPr>
        <a:xfrm>
          <a:off x="1098222" y="89058"/>
          <a:ext cx="3811712" cy="103462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0" kern="1200" dirty="0"/>
            <a:t>Personnel Decisions</a:t>
          </a:r>
        </a:p>
      </dsp:txBody>
      <dsp:txXfrm>
        <a:off x="1148728" y="139564"/>
        <a:ext cx="3710700" cy="933614"/>
      </dsp:txXfrm>
    </dsp:sp>
    <dsp:sp modelId="{1166B7A8-B0A7-42C0-8634-2DD50A04D200}">
      <dsp:nvSpPr>
        <dsp:cNvPr id="0" name=""/>
        <dsp:cNvSpPr/>
      </dsp:nvSpPr>
      <dsp:spPr>
        <a:xfrm rot="5400000">
          <a:off x="3597287" y="-365491"/>
          <a:ext cx="2747158" cy="6037394"/>
        </a:xfrm>
        <a:prstGeom prst="round2SameRect">
          <a:avLst/>
        </a:prstGeom>
        <a:solidFill>
          <a:srgbClr val="D1B65F"/>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Recommends principal candidate to superintendent in the case of vacancy</a:t>
          </a:r>
          <a:endParaRPr lang="en-US" sz="1700" kern="1200" dirty="0"/>
        </a:p>
        <a:p>
          <a:pPr marL="171450" lvl="1" indent="-171450" algn="l" defTabSz="711200">
            <a:lnSpc>
              <a:spcPct val="90000"/>
            </a:lnSpc>
            <a:spcBef>
              <a:spcPct val="0"/>
            </a:spcBef>
            <a:spcAft>
              <a:spcPct val="15000"/>
            </a:spcAft>
            <a:buChar char="••"/>
          </a:pPr>
          <a:r>
            <a:rPr lang="en-US" sz="1600" kern="1200" dirty="0"/>
            <a:t>Provides input to superintendent on principal performance via a structured questionnaire</a:t>
          </a:r>
        </a:p>
        <a:p>
          <a:pPr marL="171450" lvl="1" indent="-171450" algn="l" defTabSz="711200">
            <a:lnSpc>
              <a:spcPct val="90000"/>
            </a:lnSpc>
            <a:spcBef>
              <a:spcPct val="0"/>
            </a:spcBef>
            <a:spcAft>
              <a:spcPct val="15000"/>
            </a:spcAft>
            <a:buChar char="••"/>
          </a:pPr>
          <a:r>
            <a:rPr lang="en-US" sz="1600" kern="1200" dirty="0"/>
            <a:t>Provides input to principal on desired characteristics for new or vacant non-teaching positions or innovative new teaching positions</a:t>
          </a:r>
        </a:p>
        <a:p>
          <a:pPr marL="171450" lvl="1" indent="-171450" algn="l" defTabSz="711200">
            <a:lnSpc>
              <a:spcPct val="90000"/>
            </a:lnSpc>
            <a:spcBef>
              <a:spcPct val="0"/>
            </a:spcBef>
            <a:spcAft>
              <a:spcPct val="15000"/>
            </a:spcAft>
            <a:buChar char="••"/>
          </a:pPr>
          <a:r>
            <a:rPr lang="en-US" sz="1600" kern="1200" dirty="0"/>
            <a:t>LSGT representatives provide input on </a:t>
          </a:r>
          <a:r>
            <a:rPr lang="en-US" sz="1600" b="1" kern="1200" dirty="0"/>
            <a:t>administrative</a:t>
          </a:r>
          <a:r>
            <a:rPr lang="en-US" sz="1600" kern="1200" dirty="0"/>
            <a:t> hires via participation in candidate screening and/or interview panels</a:t>
          </a:r>
        </a:p>
      </dsp:txBody>
      <dsp:txXfrm rot="-5400000">
        <a:off x="1952170" y="1413731"/>
        <a:ext cx="5903289" cy="2478948"/>
      </dsp:txXfrm>
    </dsp:sp>
    <dsp:sp modelId="{60997368-FD61-4C97-82A9-F52060CF35AB}">
      <dsp:nvSpPr>
        <dsp:cNvPr id="0" name=""/>
        <dsp:cNvSpPr/>
      </dsp:nvSpPr>
      <dsp:spPr>
        <a:xfrm>
          <a:off x="0" y="1257144"/>
          <a:ext cx="1900266" cy="278050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Best</a:t>
          </a:r>
          <a:r>
            <a:rPr lang="en-US" sz="2000" kern="1200" baseline="0" dirty="0"/>
            <a:t> Practices</a:t>
          </a:r>
          <a:endParaRPr lang="en-US" sz="2000" kern="1200" dirty="0"/>
        </a:p>
      </dsp:txBody>
      <dsp:txXfrm>
        <a:off x="92763" y="1349907"/>
        <a:ext cx="1714740" cy="25949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5DEE0-CFE4-4E6B-A9DD-9B27D8570EDB}">
      <dsp:nvSpPr>
        <dsp:cNvPr id="0" name=""/>
        <dsp:cNvSpPr/>
      </dsp:nvSpPr>
      <dsp:spPr>
        <a:xfrm>
          <a:off x="1169461" y="81904"/>
          <a:ext cx="3811712" cy="85920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0" kern="1200" dirty="0"/>
            <a:t>Financial Decisions and Resource Allocation</a:t>
          </a:r>
        </a:p>
      </dsp:txBody>
      <dsp:txXfrm>
        <a:off x="1211404" y="123847"/>
        <a:ext cx="3727826" cy="775318"/>
      </dsp:txXfrm>
    </dsp:sp>
    <dsp:sp modelId="{1166B7A8-B0A7-42C0-8634-2DD50A04D200}">
      <dsp:nvSpPr>
        <dsp:cNvPr id="0" name=""/>
        <dsp:cNvSpPr/>
      </dsp:nvSpPr>
      <dsp:spPr>
        <a:xfrm rot="5400000">
          <a:off x="3400527" y="-410068"/>
          <a:ext cx="3217020" cy="6031498"/>
        </a:xfrm>
        <a:prstGeom prst="round2SameRect">
          <a:avLst/>
        </a:prstGeom>
        <a:solidFill>
          <a:srgbClr val="D1B65F"/>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Recommends</a:t>
          </a:r>
          <a:r>
            <a:rPr lang="en-US" sz="1600" kern="1200" baseline="0" dirty="0"/>
            <a:t> school general fund budget </a:t>
          </a:r>
          <a:r>
            <a:rPr lang="en-US" sz="1600" kern="1200" dirty="0"/>
            <a:t>aligned with the school improvement plan</a:t>
          </a:r>
          <a:r>
            <a:rPr lang="en-US" sz="1600" kern="1200" baseline="0" dirty="0"/>
            <a:t> to the superintendent</a:t>
          </a:r>
          <a:endParaRPr lang="en-US" sz="1600" kern="1200" dirty="0"/>
        </a:p>
        <a:p>
          <a:pPr marL="171450" lvl="1" indent="-171450" algn="l" defTabSz="711200">
            <a:lnSpc>
              <a:spcPct val="90000"/>
            </a:lnSpc>
            <a:spcBef>
              <a:spcPct val="0"/>
            </a:spcBef>
            <a:spcAft>
              <a:spcPct val="15000"/>
            </a:spcAft>
            <a:buChar char="••"/>
          </a:pPr>
          <a:r>
            <a:rPr lang="en-US" sz="1600" kern="1200" dirty="0"/>
            <a:t>Recommends use of SPLOST technology funds</a:t>
          </a:r>
        </a:p>
        <a:p>
          <a:pPr marL="171450" lvl="1" indent="-171450" algn="l" defTabSz="711200">
            <a:lnSpc>
              <a:spcPct val="90000"/>
            </a:lnSpc>
            <a:spcBef>
              <a:spcPct val="0"/>
            </a:spcBef>
            <a:spcAft>
              <a:spcPct val="15000"/>
            </a:spcAft>
            <a:buChar char="••"/>
          </a:pPr>
          <a:r>
            <a:rPr lang="en-US" sz="1600" kern="1200" dirty="0"/>
            <a:t>Decides use of Charter System funds allocated to the school, aligned with school improvement plan</a:t>
          </a:r>
        </a:p>
        <a:p>
          <a:pPr marL="171450" lvl="1" indent="-171450" algn="l" defTabSz="711200">
            <a:lnSpc>
              <a:spcPct val="90000"/>
            </a:lnSpc>
            <a:spcBef>
              <a:spcPct val="0"/>
            </a:spcBef>
            <a:spcAft>
              <a:spcPct val="15000"/>
            </a:spcAft>
            <a:buChar char="••"/>
          </a:pPr>
          <a:r>
            <a:rPr lang="en-US" sz="1600" kern="1200" dirty="0"/>
            <a:t>Provides Input to principal on use of Title 1 budget, and may endorse with a vote</a:t>
          </a:r>
        </a:p>
        <a:p>
          <a:pPr marL="171450" lvl="1" indent="-171450" algn="l" defTabSz="711200">
            <a:lnSpc>
              <a:spcPct val="90000"/>
            </a:lnSpc>
            <a:spcBef>
              <a:spcPct val="0"/>
            </a:spcBef>
            <a:spcAft>
              <a:spcPct val="15000"/>
            </a:spcAft>
            <a:buChar char="••"/>
          </a:pPr>
          <a:r>
            <a:rPr lang="en-US" sz="1600" kern="1200" dirty="0"/>
            <a:t>Decides use of school-generated funds</a:t>
          </a:r>
        </a:p>
        <a:p>
          <a:pPr marL="171450" lvl="1" indent="-171450" algn="l" defTabSz="711200">
            <a:lnSpc>
              <a:spcPct val="90000"/>
            </a:lnSpc>
            <a:spcBef>
              <a:spcPct val="0"/>
            </a:spcBef>
            <a:spcAft>
              <a:spcPct val="15000"/>
            </a:spcAft>
            <a:buChar char="••"/>
          </a:pPr>
          <a:r>
            <a:rPr lang="en-US" sz="1600" kern="1200" dirty="0"/>
            <a:t>Collaborative process to provide input to related-organizations regarding use of funds (Foundations, PTAs, Boosters)</a:t>
          </a:r>
        </a:p>
      </dsp:txBody>
      <dsp:txXfrm rot="-5400000">
        <a:off x="1993288" y="1154213"/>
        <a:ext cx="5874456" cy="2902936"/>
      </dsp:txXfrm>
    </dsp:sp>
    <dsp:sp modelId="{60997368-FD61-4C97-82A9-F52060CF35AB}">
      <dsp:nvSpPr>
        <dsp:cNvPr id="0" name=""/>
        <dsp:cNvSpPr/>
      </dsp:nvSpPr>
      <dsp:spPr>
        <a:xfrm>
          <a:off x="2" y="1078629"/>
          <a:ext cx="1898411" cy="308405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Best</a:t>
          </a:r>
          <a:r>
            <a:rPr lang="en-US" sz="2000" kern="1200" baseline="0" dirty="0"/>
            <a:t> Practices</a:t>
          </a:r>
          <a:endParaRPr lang="en-US" sz="2000" kern="1200" dirty="0"/>
        </a:p>
      </dsp:txBody>
      <dsp:txXfrm>
        <a:off x="92675" y="1171302"/>
        <a:ext cx="1713065" cy="28987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5DEE0-CFE4-4E6B-A9DD-9B27D8570EDB}">
      <dsp:nvSpPr>
        <dsp:cNvPr id="0" name=""/>
        <dsp:cNvSpPr/>
      </dsp:nvSpPr>
      <dsp:spPr>
        <a:xfrm>
          <a:off x="1111595" y="34451"/>
          <a:ext cx="3811712" cy="101743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0" kern="1200" dirty="0"/>
            <a:t>Curriculum &amp; Instruction</a:t>
          </a:r>
        </a:p>
      </dsp:txBody>
      <dsp:txXfrm>
        <a:off x="1161262" y="84118"/>
        <a:ext cx="3712378" cy="918098"/>
      </dsp:txXfrm>
    </dsp:sp>
    <dsp:sp modelId="{1166B7A8-B0A7-42C0-8634-2DD50A04D200}">
      <dsp:nvSpPr>
        <dsp:cNvPr id="0" name=""/>
        <dsp:cNvSpPr/>
      </dsp:nvSpPr>
      <dsp:spPr>
        <a:xfrm rot="5400000">
          <a:off x="3493077" y="-411827"/>
          <a:ext cx="2955577" cy="6037394"/>
        </a:xfrm>
        <a:prstGeom prst="round2SameRect">
          <a:avLst/>
        </a:prstGeom>
        <a:solidFill>
          <a:srgbClr val="D1B65F"/>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Recommends new courses and subjects to the superintendent</a:t>
          </a:r>
        </a:p>
        <a:p>
          <a:pPr marL="171450" lvl="1" indent="-171450" algn="l" defTabSz="711200">
            <a:lnSpc>
              <a:spcPct val="90000"/>
            </a:lnSpc>
            <a:spcBef>
              <a:spcPct val="0"/>
            </a:spcBef>
            <a:spcAft>
              <a:spcPct val="15000"/>
            </a:spcAft>
            <a:buChar char="••"/>
          </a:pPr>
          <a:r>
            <a:rPr lang="en-US" sz="1600" kern="1200" dirty="0"/>
            <a:t>Provides input to the principal regarding instructional resources aligned with the school improvement plan</a:t>
          </a:r>
        </a:p>
        <a:p>
          <a:pPr marL="171450" lvl="1" indent="-171450" algn="l" defTabSz="711200">
            <a:lnSpc>
              <a:spcPct val="90000"/>
            </a:lnSpc>
            <a:spcBef>
              <a:spcPct val="0"/>
            </a:spcBef>
            <a:spcAft>
              <a:spcPct val="15000"/>
            </a:spcAft>
            <a:buChar char="••"/>
          </a:pPr>
          <a:r>
            <a:rPr lang="en-US" sz="1600" kern="1200" dirty="0"/>
            <a:t>Provides input to the principal regarding instructional delivery models not requiring waivers</a:t>
          </a:r>
        </a:p>
        <a:p>
          <a:pPr marL="171450" lvl="1" indent="-171450" algn="l" defTabSz="711200">
            <a:lnSpc>
              <a:spcPct val="90000"/>
            </a:lnSpc>
            <a:spcBef>
              <a:spcPct val="0"/>
            </a:spcBef>
            <a:spcAft>
              <a:spcPct val="15000"/>
            </a:spcAft>
            <a:buChar char="••"/>
          </a:pPr>
          <a:r>
            <a:rPr lang="en-US" sz="1600" kern="1200" dirty="0"/>
            <a:t>Recommends innovations requiring waiver or state laws or rules to the superintendent</a:t>
          </a:r>
        </a:p>
        <a:p>
          <a:pPr marL="171450" lvl="1" indent="-171450" algn="l" defTabSz="711200">
            <a:lnSpc>
              <a:spcPct val="90000"/>
            </a:lnSpc>
            <a:spcBef>
              <a:spcPct val="0"/>
            </a:spcBef>
            <a:spcAft>
              <a:spcPct val="15000"/>
            </a:spcAft>
            <a:buChar char="••"/>
          </a:pPr>
          <a:r>
            <a:rPr lang="en-US" sz="1600" kern="1200" dirty="0"/>
            <a:t>Recommends class sizes other than the district standard to the superintendent</a:t>
          </a:r>
        </a:p>
        <a:p>
          <a:pPr marL="171450" lvl="1" indent="-171450" algn="l" defTabSz="711200">
            <a:lnSpc>
              <a:spcPct val="90000"/>
            </a:lnSpc>
            <a:spcBef>
              <a:spcPct val="0"/>
            </a:spcBef>
            <a:spcAft>
              <a:spcPct val="15000"/>
            </a:spcAft>
            <a:buChar char="••"/>
          </a:pPr>
          <a:r>
            <a:rPr lang="en-US" sz="1600" kern="1200" dirty="0"/>
            <a:t>Recommends changes in allocation of instructional time to the superintendent</a:t>
          </a:r>
        </a:p>
      </dsp:txBody>
      <dsp:txXfrm rot="-5400000">
        <a:off x="1952169" y="1273360"/>
        <a:ext cx="5893115" cy="2667019"/>
      </dsp:txXfrm>
    </dsp:sp>
    <dsp:sp modelId="{60997368-FD61-4C97-82A9-F52060CF35AB}">
      <dsp:nvSpPr>
        <dsp:cNvPr id="0" name=""/>
        <dsp:cNvSpPr/>
      </dsp:nvSpPr>
      <dsp:spPr>
        <a:xfrm>
          <a:off x="0" y="1133071"/>
          <a:ext cx="1900266" cy="29894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Best</a:t>
          </a:r>
          <a:r>
            <a:rPr lang="en-US" sz="2000" kern="1200" baseline="0" dirty="0"/>
            <a:t> Practices</a:t>
          </a:r>
          <a:endParaRPr lang="en-US" sz="2000" kern="1200" dirty="0"/>
        </a:p>
      </dsp:txBody>
      <dsp:txXfrm>
        <a:off x="92763" y="1225834"/>
        <a:ext cx="1714740" cy="28038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5DEE0-CFE4-4E6B-A9DD-9B27D8570EDB}">
      <dsp:nvSpPr>
        <dsp:cNvPr id="0" name=""/>
        <dsp:cNvSpPr/>
      </dsp:nvSpPr>
      <dsp:spPr>
        <a:xfrm>
          <a:off x="1190268" y="18725"/>
          <a:ext cx="3811712" cy="97537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0" kern="1200" dirty="0"/>
            <a:t>School Operations</a:t>
          </a:r>
        </a:p>
      </dsp:txBody>
      <dsp:txXfrm>
        <a:off x="1237882" y="66339"/>
        <a:ext cx="3716484" cy="880145"/>
      </dsp:txXfrm>
    </dsp:sp>
    <dsp:sp modelId="{1166B7A8-B0A7-42C0-8634-2DD50A04D200}">
      <dsp:nvSpPr>
        <dsp:cNvPr id="0" name=""/>
        <dsp:cNvSpPr/>
      </dsp:nvSpPr>
      <dsp:spPr>
        <a:xfrm rot="5400000">
          <a:off x="2824786" y="238482"/>
          <a:ext cx="4216250" cy="5855157"/>
        </a:xfrm>
        <a:prstGeom prst="round2SameRect">
          <a:avLst/>
        </a:prstGeom>
        <a:solidFill>
          <a:srgbClr val="D1B65F"/>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45720" rIns="247650" bIns="3657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Decides student dress code</a:t>
          </a:r>
        </a:p>
        <a:p>
          <a:pPr marL="171450" lvl="1" indent="-171450" algn="l" defTabSz="711200">
            <a:lnSpc>
              <a:spcPct val="90000"/>
            </a:lnSpc>
            <a:spcBef>
              <a:spcPct val="0"/>
            </a:spcBef>
            <a:spcAft>
              <a:spcPct val="15000"/>
            </a:spcAft>
            <a:buChar char="••"/>
          </a:pPr>
          <a:r>
            <a:rPr lang="en-US" sz="1600" kern="1200" dirty="0"/>
            <a:t>Provides input to principal on student code of conduct, and may endorse with a vote</a:t>
          </a:r>
        </a:p>
        <a:p>
          <a:pPr marL="171450" lvl="1" indent="-171450" algn="l" defTabSz="711200">
            <a:lnSpc>
              <a:spcPct val="90000"/>
            </a:lnSpc>
            <a:spcBef>
              <a:spcPct val="0"/>
            </a:spcBef>
            <a:spcAft>
              <a:spcPct val="15000"/>
            </a:spcAft>
            <a:buChar char="••"/>
          </a:pPr>
          <a:r>
            <a:rPr lang="en-US" sz="1600" kern="1200" dirty="0"/>
            <a:t>Provides input on school safety plan to principal or superintendent, and may endorse with a vote</a:t>
          </a:r>
        </a:p>
        <a:p>
          <a:pPr marL="171450" lvl="1" indent="-171450" algn="l" defTabSz="711200">
            <a:lnSpc>
              <a:spcPct val="90000"/>
            </a:lnSpc>
            <a:spcBef>
              <a:spcPct val="0"/>
            </a:spcBef>
            <a:spcAft>
              <a:spcPct val="15000"/>
            </a:spcAft>
            <a:buChar char="••"/>
          </a:pPr>
          <a:r>
            <a:rPr lang="en-US" sz="1600" kern="1200" dirty="0"/>
            <a:t>Recommends changes to school calendar or start/end times to the superintendent</a:t>
          </a:r>
        </a:p>
        <a:p>
          <a:pPr marL="171450" lvl="1" indent="-171450" algn="l" defTabSz="711200">
            <a:lnSpc>
              <a:spcPct val="90000"/>
            </a:lnSpc>
            <a:spcBef>
              <a:spcPct val="0"/>
            </a:spcBef>
            <a:spcAft>
              <a:spcPct val="15000"/>
            </a:spcAft>
            <a:buChar char="••"/>
          </a:pPr>
          <a:r>
            <a:rPr lang="en-US" sz="1600" kern="1200" dirty="0"/>
            <a:t>Provides input into parent involvement strategies</a:t>
          </a:r>
        </a:p>
        <a:p>
          <a:pPr marL="171450" lvl="1" indent="-171450" algn="l" defTabSz="711200">
            <a:lnSpc>
              <a:spcPct val="90000"/>
            </a:lnSpc>
            <a:spcBef>
              <a:spcPct val="0"/>
            </a:spcBef>
            <a:spcAft>
              <a:spcPct val="15000"/>
            </a:spcAft>
            <a:buChar char="••"/>
          </a:pPr>
          <a:r>
            <a:rPr lang="en-US" sz="1600" kern="1200" dirty="0"/>
            <a:t>Decides on community partners offering programs in the school</a:t>
          </a:r>
        </a:p>
        <a:p>
          <a:pPr marL="171450" lvl="1" indent="-171450" algn="l" defTabSz="711200">
            <a:lnSpc>
              <a:spcPct val="90000"/>
            </a:lnSpc>
            <a:spcBef>
              <a:spcPct val="0"/>
            </a:spcBef>
            <a:spcAft>
              <a:spcPct val="15000"/>
            </a:spcAft>
            <a:buChar char="••"/>
          </a:pPr>
          <a:r>
            <a:rPr lang="en-US" sz="1600" kern="1200" dirty="0"/>
            <a:t>Provides input to superintendent on facility improvements</a:t>
          </a:r>
        </a:p>
        <a:p>
          <a:pPr marL="171450" lvl="1" indent="-171450" algn="l" defTabSz="711200">
            <a:lnSpc>
              <a:spcPct val="90000"/>
            </a:lnSpc>
            <a:spcBef>
              <a:spcPct val="0"/>
            </a:spcBef>
            <a:spcAft>
              <a:spcPct val="15000"/>
            </a:spcAft>
            <a:buChar char="••"/>
          </a:pPr>
          <a:r>
            <a:rPr lang="en-US" sz="1600" kern="1200" dirty="0"/>
            <a:t>Recommends a school technology plan to the superintendent</a:t>
          </a:r>
        </a:p>
        <a:p>
          <a:pPr marL="171450" lvl="1" indent="-171450" algn="l" defTabSz="711200">
            <a:lnSpc>
              <a:spcPct val="90000"/>
            </a:lnSpc>
            <a:spcBef>
              <a:spcPct val="0"/>
            </a:spcBef>
            <a:spcAft>
              <a:spcPct val="15000"/>
            </a:spcAft>
            <a:buChar char="••"/>
          </a:pPr>
          <a:r>
            <a:rPr lang="en-US" sz="1600" kern="1200" dirty="0"/>
            <a:t>Provides input on other operational matters aligned with the school improvement plan </a:t>
          </a:r>
        </a:p>
      </dsp:txBody>
      <dsp:txXfrm rot="-5400000">
        <a:off x="2005333" y="1263755"/>
        <a:ext cx="5649337" cy="3804610"/>
      </dsp:txXfrm>
    </dsp:sp>
    <dsp:sp modelId="{60997368-FD61-4C97-82A9-F52060CF35AB}">
      <dsp:nvSpPr>
        <dsp:cNvPr id="0" name=""/>
        <dsp:cNvSpPr/>
      </dsp:nvSpPr>
      <dsp:spPr>
        <a:xfrm>
          <a:off x="0" y="1012007"/>
          <a:ext cx="1898411" cy="36924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Examples of Authority</a:t>
          </a:r>
        </a:p>
      </dsp:txBody>
      <dsp:txXfrm>
        <a:off x="92673" y="1104680"/>
        <a:ext cx="1713065" cy="35070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C4351F-D878-CE4B-95D6-6F4DFDE4788A}" type="datetimeFigureOut">
              <a:rPr lang="en-US" smtClean="0"/>
              <a:t>8/8/19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9BEBDC-7C7B-9C45-8EB3-85FECA526811}" type="slidenum">
              <a:rPr lang="en-US" smtClean="0"/>
              <a:t>‹#›</a:t>
            </a:fld>
            <a:endParaRPr lang="en-US" dirty="0"/>
          </a:p>
        </p:txBody>
      </p:sp>
    </p:spTree>
    <p:extLst>
      <p:ext uri="{BB962C8B-B14F-4D97-AF65-F5344CB8AC3E}">
        <p14:creationId xmlns:p14="http://schemas.microsoft.com/office/powerpoint/2010/main" val="19947900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7D5E5-E4B5-894C-A615-371A9598BF45}" type="slidenum">
              <a:rPr lang="en-US" smtClean="0"/>
              <a:pPr/>
              <a:t>10</a:t>
            </a:fld>
            <a:endParaRPr lang="en-US" dirty="0"/>
          </a:p>
        </p:txBody>
      </p:sp>
    </p:spTree>
    <p:extLst>
      <p:ext uri="{BB962C8B-B14F-4D97-AF65-F5344CB8AC3E}">
        <p14:creationId xmlns:p14="http://schemas.microsoft.com/office/powerpoint/2010/main" val="621560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5327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7985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6327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9267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2699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D920F1C3-9524-B647-8F3D-38B8C85BA950}" type="datetimeFigureOut">
              <a:rPr lang="en-US" smtClean="0"/>
              <a:t>8/8/19</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83F35A3C-DD48-EE4D-9E91-00D5F481F496}" type="slidenum">
              <a:rPr lang="en-US" smtClean="0"/>
              <a:t>‹#›</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0F1C3-9524-B647-8F3D-38B8C85BA950}" type="datetimeFigureOut">
              <a:rPr lang="en-US" smtClean="0"/>
              <a:t>8/8/19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F35A3C-DD48-EE4D-9E91-00D5F481F49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0F1C3-9524-B647-8F3D-38B8C85BA950}" type="datetimeFigureOut">
              <a:rPr lang="en-US" smtClean="0"/>
              <a:t>8/8/19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F35A3C-DD48-EE4D-9E91-00D5F481F49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0F1C3-9524-B647-8F3D-38B8C85BA950}" type="datetimeFigureOut">
              <a:rPr lang="en-US" smtClean="0"/>
              <a:t>8/8/19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F35A3C-DD48-EE4D-9E91-00D5F481F49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20F1C3-9524-B647-8F3D-38B8C85BA950}" type="datetimeFigureOut">
              <a:rPr lang="en-US" smtClean="0"/>
              <a:t>8/8/19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F35A3C-DD48-EE4D-9E91-00D5F481F496}"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D920F1C3-9524-B647-8F3D-38B8C85BA950}" type="datetimeFigureOut">
              <a:rPr lang="en-US" smtClean="0"/>
              <a:t>8/8/19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F35A3C-DD48-EE4D-9E91-00D5F481F496}" type="slidenum">
              <a:rPr lang="en-US" smtClean="0"/>
              <a:t>‹#›</a:t>
            </a:fld>
            <a:endParaRPr lang="en-US" dirty="0"/>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D920F1C3-9524-B647-8F3D-38B8C85BA950}" type="datetimeFigureOut">
              <a:rPr lang="en-US" smtClean="0"/>
              <a:t>8/8/19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F35A3C-DD48-EE4D-9E91-00D5F481F496}" type="slidenum">
              <a:rPr lang="en-US" smtClean="0"/>
              <a:t>‹#›</a:t>
            </a:fld>
            <a:endParaRPr lang="en-US" dirty="0"/>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20F1C3-9524-B647-8F3D-38B8C85BA950}" type="datetimeFigureOut">
              <a:rPr lang="en-US" smtClean="0"/>
              <a:t>8/8/19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F35A3C-DD48-EE4D-9E91-00D5F481F49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0F1C3-9524-B647-8F3D-38B8C85BA950}" type="datetimeFigureOut">
              <a:rPr lang="en-US" smtClean="0"/>
              <a:t>8/8/19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F35A3C-DD48-EE4D-9E91-00D5F481F49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20F1C3-9524-B647-8F3D-38B8C85BA950}" type="datetimeFigureOut">
              <a:rPr lang="en-US" smtClean="0"/>
              <a:t>8/8/19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F35A3C-DD48-EE4D-9E91-00D5F481F496}"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20F1C3-9524-B647-8F3D-38B8C85BA950}" type="datetimeFigureOut">
              <a:rPr lang="en-US" smtClean="0"/>
              <a:t>8/8/19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F35A3C-DD48-EE4D-9E91-00D5F481F496}"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D920F1C3-9524-B647-8F3D-38B8C85BA950}" type="datetimeFigureOut">
              <a:rPr lang="en-US" smtClean="0"/>
              <a:t>8/8/19</a:t>
            </a:fld>
            <a:endParaRPr lang="en-US"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83F35A3C-DD48-EE4D-9E91-00D5F481F49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 Id="rId3"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16.png"/><Relationship Id="rId9"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18.w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kendrickk@calhounschools.or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awsoncountyschools.or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 Id="rId3" Type="http://schemas.openxmlformats.org/officeDocument/2006/relationships/image" Target="../media/image2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5" Type="http://schemas.openxmlformats.org/officeDocument/2006/relationships/image" Target="../media/image25.jpg"/><Relationship Id="rId6" Type="http://schemas.openxmlformats.org/officeDocument/2006/relationships/image" Target="../media/image26.jpg"/><Relationship Id="rId1" Type="http://schemas.openxmlformats.org/officeDocument/2006/relationships/slideLayout" Target="../slideLayouts/slideLayout4.xml"/><Relationship Id="rId2" Type="http://schemas.openxmlformats.org/officeDocument/2006/relationships/hyperlink" Target="https://youtu.be/qouPH3TyqsA"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radford.windham@lumpkinschools.com"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f3JR0AoDGXY"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harter-system.org/wp-content/uploads/2017/10/APS-David-White-BPA-Charter-System-Chat-Athens-September-2017.pptx"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adoe.org/Curriculum-Instruction-and-Assessment/CTAE/Pages/Programs-of-Study.aspx"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an@charter-system.org"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mailto:dan@charter-system.org" TargetMode="External"/><Relationship Id="rId4" Type="http://schemas.openxmlformats.org/officeDocument/2006/relationships/hyperlink" Target="mailto:lerste@doe.k12.ga.us" TargetMode="External"/><Relationship Id="rId5" Type="http://schemas.openxmlformats.org/officeDocument/2006/relationships/hyperlink" Target="http://www.gadoe.org" TargetMode="External"/><Relationship Id="rId6" Type="http://schemas.openxmlformats.org/officeDocument/2006/relationships/hyperlink" Target="mailto:Sherrie.gibneysherman@gmail.com" TargetMode="External"/><Relationship Id="rId7" Type="http://schemas.openxmlformats.org/officeDocument/2006/relationships/hyperlink" Target="mailto:EmilyLembeck@icloud.com" TargetMode="External"/><Relationship Id="rId8" Type="http://schemas.openxmlformats.org/officeDocument/2006/relationships/hyperlink" Target="mailto:lplunkett@gmail.com" TargetMode="External"/><Relationship Id="rId1" Type="http://schemas.openxmlformats.org/officeDocument/2006/relationships/slideLayout" Target="../slideLayouts/slideLayout2.xml"/><Relationship Id="rId2" Type="http://schemas.openxmlformats.org/officeDocument/2006/relationships/hyperlink" Target="http://www.charter-system.org/"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2800" dirty="0" smtClean="0"/>
              <a:t>Implementing Local School Governance </a:t>
            </a:r>
            <a:r>
              <a:rPr lang="en-US" sz="2800" dirty="0"/>
              <a:t>and </a:t>
            </a:r>
            <a:r>
              <a:rPr lang="en-US" sz="2800" dirty="0" smtClean="0"/>
              <a:t>Maximizing Flexibility </a:t>
            </a:r>
            <a:r>
              <a:rPr lang="en-US" sz="2800" dirty="0"/>
              <a:t>i</a:t>
            </a:r>
            <a:r>
              <a:rPr lang="en-US" sz="2800" dirty="0" smtClean="0"/>
              <a:t>n Georgia Charter School Systems</a:t>
            </a:r>
            <a:endParaRPr lang="en-US" sz="2800" dirty="0"/>
          </a:p>
        </p:txBody>
      </p:sp>
      <p:sp>
        <p:nvSpPr>
          <p:cNvPr id="5" name="Subtitle 4"/>
          <p:cNvSpPr>
            <a:spLocks noGrp="1"/>
          </p:cNvSpPr>
          <p:nvPr>
            <p:ph type="subTitle" idx="1"/>
          </p:nvPr>
        </p:nvSpPr>
        <p:spPr/>
        <p:txBody>
          <a:bodyPr>
            <a:normAutofit/>
          </a:bodyPr>
          <a:lstStyle/>
          <a:p>
            <a:r>
              <a:rPr lang="en-US" sz="2400" b="1" dirty="0"/>
              <a:t>Charter System Foundation Governance Training </a:t>
            </a:r>
            <a:r>
              <a:rPr lang="en-US" sz="2400" b="1" dirty="0" smtClean="0"/>
              <a:t>2019-2020</a:t>
            </a:r>
            <a:endParaRPr lang="en-US" sz="2400" b="1" dirty="0"/>
          </a:p>
          <a:p>
            <a:endParaRPr lang="en-US" sz="24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0017" y="4268458"/>
            <a:ext cx="2103208" cy="596001"/>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00033" y="4864459"/>
            <a:ext cx="863172" cy="959377"/>
          </a:xfrm>
          <a:prstGeom prst="rect">
            <a:avLst/>
          </a:prstGeom>
        </p:spPr>
      </p:pic>
    </p:spTree>
    <p:extLst>
      <p:ext uri="{BB962C8B-B14F-4D97-AF65-F5344CB8AC3E}">
        <p14:creationId xmlns:p14="http://schemas.microsoft.com/office/powerpoint/2010/main" val="974408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098" y="480532"/>
            <a:ext cx="8424715" cy="720947"/>
          </a:xfrm>
        </p:spPr>
        <p:style>
          <a:lnRef idx="1">
            <a:schemeClr val="accent2"/>
          </a:lnRef>
          <a:fillRef idx="2">
            <a:schemeClr val="accent2"/>
          </a:fillRef>
          <a:effectRef idx="1">
            <a:schemeClr val="accent2"/>
          </a:effectRef>
          <a:fontRef idx="minor">
            <a:schemeClr val="dk1"/>
          </a:fontRef>
        </p:style>
        <p:txBody>
          <a:bodyPr/>
          <a:lstStyle/>
          <a:p>
            <a:pPr algn="l"/>
            <a:r>
              <a:rPr lang="en-US" dirty="0"/>
              <a:t>Code of </a:t>
            </a:r>
            <a:r>
              <a:rPr lang="en-US" dirty="0" smtClean="0"/>
              <a:t>Ethics/Conduct</a:t>
            </a:r>
            <a:endParaRPr lang="en-US" dirty="0"/>
          </a:p>
        </p:txBody>
      </p:sp>
      <p:sp>
        <p:nvSpPr>
          <p:cNvPr id="3" name="Content Placeholder 2"/>
          <p:cNvSpPr>
            <a:spLocks noGrp="1"/>
          </p:cNvSpPr>
          <p:nvPr>
            <p:ph idx="1"/>
          </p:nvPr>
        </p:nvSpPr>
        <p:spPr>
          <a:xfrm>
            <a:off x="1105114" y="1394932"/>
            <a:ext cx="7715357" cy="5222840"/>
          </a:xfrm>
        </p:spPr>
        <p:txBody>
          <a:bodyPr>
            <a:normAutofit fontScale="92500"/>
          </a:bodyPr>
          <a:lstStyle/>
          <a:p>
            <a:pPr>
              <a:buFont typeface="Wingdings" charset="2"/>
              <a:buChar char="Ø"/>
            </a:pPr>
            <a:r>
              <a:rPr lang="en-US" dirty="0"/>
              <a:t>Respect chain of command</a:t>
            </a:r>
          </a:p>
          <a:p>
            <a:pPr>
              <a:buFont typeface="Wingdings" charset="2"/>
              <a:buChar char="Ø"/>
            </a:pPr>
            <a:r>
              <a:rPr lang="en-US" dirty="0"/>
              <a:t>Do not provide direction to staff or influence staffing decisions unless officially designated to be part of the selection process</a:t>
            </a:r>
          </a:p>
          <a:p>
            <a:pPr>
              <a:buFont typeface="Wingdings" charset="2"/>
              <a:buChar char="Ø"/>
            </a:pPr>
            <a:r>
              <a:rPr lang="en-US" dirty="0"/>
              <a:t>Represent </a:t>
            </a:r>
            <a:r>
              <a:rPr lang="en-US" b="1" i="1" dirty="0"/>
              <a:t>all</a:t>
            </a:r>
            <a:r>
              <a:rPr lang="en-US" dirty="0"/>
              <a:t> students</a:t>
            </a:r>
          </a:p>
          <a:p>
            <a:pPr>
              <a:buFont typeface="Wingdings" charset="2"/>
              <a:buChar char="Ø"/>
            </a:pPr>
            <a:r>
              <a:rPr lang="en-US" dirty="0"/>
              <a:t>Be informed about matters before the Governance Team</a:t>
            </a:r>
          </a:p>
          <a:p>
            <a:pPr lvl="1">
              <a:buFont typeface="Wingdings" charset="2"/>
              <a:buChar char="Ø"/>
            </a:pPr>
            <a:r>
              <a:rPr lang="en-US" dirty="0"/>
              <a:t>Focus on facts related to student achievement</a:t>
            </a:r>
          </a:p>
          <a:p>
            <a:pPr>
              <a:buFont typeface="Wingdings" charset="2"/>
              <a:buChar char="Ø"/>
            </a:pPr>
            <a:r>
              <a:rPr lang="en-US" dirty="0"/>
              <a:t>Communicate community issues to the principal</a:t>
            </a:r>
          </a:p>
          <a:p>
            <a:pPr>
              <a:buFont typeface="Wingdings" charset="2"/>
              <a:buChar char="Ø"/>
            </a:pPr>
            <a:r>
              <a:rPr lang="en-US" dirty="0"/>
              <a:t>Participate in training and attend meetings</a:t>
            </a:r>
          </a:p>
          <a:p>
            <a:pPr>
              <a:buFont typeface="Wingdings" charset="2"/>
              <a:buChar char="Ø"/>
            </a:pPr>
            <a:r>
              <a:rPr lang="en-US" dirty="0"/>
              <a:t>Work collaboratively with others</a:t>
            </a:r>
          </a:p>
          <a:p>
            <a:pPr>
              <a:buFont typeface="Wingdings" charset="2"/>
              <a:buChar char="Ø"/>
            </a:pPr>
            <a:r>
              <a:rPr lang="en-US" dirty="0"/>
              <a:t>Speak with one voice </a:t>
            </a:r>
          </a:p>
          <a:p>
            <a:pPr>
              <a:buFont typeface="Wingdings" charset="2"/>
              <a:buChar char="Ø"/>
            </a:pPr>
            <a:r>
              <a:rPr lang="en-US" dirty="0"/>
              <a:t>Individual LSGT members have no authority</a:t>
            </a:r>
          </a:p>
          <a:p>
            <a:pPr>
              <a:buFont typeface="Wingdings" charset="2"/>
              <a:buChar char="Ø"/>
            </a:pPr>
            <a:r>
              <a:rPr lang="en-US" dirty="0"/>
              <a:t>Mandatory child abuse reporter</a:t>
            </a:r>
          </a:p>
          <a:p>
            <a:endParaRPr lang="en-US" dirty="0"/>
          </a:p>
        </p:txBody>
      </p:sp>
      <p:sp>
        <p:nvSpPr>
          <p:cNvPr id="5" name="Slide Number Placeholder 4"/>
          <p:cNvSpPr>
            <a:spLocks noGrp="1"/>
          </p:cNvSpPr>
          <p:nvPr>
            <p:ph type="sldNum" sz="quarter" idx="12"/>
          </p:nvPr>
        </p:nvSpPr>
        <p:spPr/>
        <p:txBody>
          <a:bodyPr/>
          <a:lstStyle/>
          <a:p>
            <a:fld id="{4A822907-8A9D-4F6B-98F6-913902AD56B5}" type="slidenum">
              <a:rPr lang="en-US" smtClean="0"/>
              <a:pPr/>
              <a:t>10</a:t>
            </a:fld>
            <a:endParaRPr lang="en-US" dirty="0"/>
          </a:p>
        </p:txBody>
      </p:sp>
      <p:pic>
        <p:nvPicPr>
          <p:cNvPr id="6" name="Picture 5" descr="code of conduct.jpg"/>
          <p:cNvPicPr>
            <a:picLocks noChangeAspect="1"/>
          </p:cNvPicPr>
          <p:nvPr/>
        </p:nvPicPr>
        <p:blipFill>
          <a:blip r:embed="rId3" cstate="print"/>
          <a:stretch>
            <a:fillRect/>
          </a:stretch>
        </p:blipFill>
        <p:spPr>
          <a:xfrm>
            <a:off x="6953017" y="257096"/>
            <a:ext cx="1563662" cy="1511540"/>
          </a:xfrm>
          <a:prstGeom prst="rect">
            <a:avLst/>
          </a:prstGeom>
        </p:spPr>
      </p:pic>
    </p:spTree>
    <p:extLst>
      <p:ext uri="{BB962C8B-B14F-4D97-AF65-F5344CB8AC3E}">
        <p14:creationId xmlns:p14="http://schemas.microsoft.com/office/powerpoint/2010/main" val="2552735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181415" y="2392873"/>
            <a:ext cx="1102512" cy="79026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 name="Title 1"/>
          <p:cNvSpPr>
            <a:spLocks noGrp="1"/>
          </p:cNvSpPr>
          <p:nvPr>
            <p:ph type="title"/>
          </p:nvPr>
        </p:nvSpPr>
        <p:spPr>
          <a:xfrm>
            <a:off x="0" y="937329"/>
            <a:ext cx="8913813" cy="1100927"/>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a:t>Charter System Governance Structure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50405406"/>
              </p:ext>
            </p:extLst>
          </p:nvPr>
        </p:nvGraphicFramePr>
        <p:xfrm>
          <a:off x="2479475" y="2388234"/>
          <a:ext cx="3372081" cy="3973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4A822907-8A9D-4F6B-98F6-913902AD56B5}" type="slidenum">
              <a:rPr lang="en-US" smtClean="0"/>
              <a:pPr/>
              <a:t>11</a:t>
            </a:fld>
            <a:endParaRPr lang="en-US" dirty="0"/>
          </a:p>
        </p:txBody>
      </p:sp>
      <p:grpSp>
        <p:nvGrpSpPr>
          <p:cNvPr id="3" name="Group 2"/>
          <p:cNvGrpSpPr/>
          <p:nvPr/>
        </p:nvGrpSpPr>
        <p:grpSpPr>
          <a:xfrm>
            <a:off x="5056180" y="2491898"/>
            <a:ext cx="3733714" cy="3748903"/>
            <a:chOff x="3643992" y="2595562"/>
            <a:chExt cx="3733714" cy="3748903"/>
          </a:xfrm>
        </p:grpSpPr>
        <p:sp>
          <p:nvSpPr>
            <p:cNvPr id="6" name="TextBox 5"/>
            <p:cNvSpPr txBox="1"/>
            <p:nvPr/>
          </p:nvSpPr>
          <p:spPr>
            <a:xfrm>
              <a:off x="3643992" y="2595562"/>
              <a:ext cx="3733714" cy="646331"/>
            </a:xfrm>
            <a:prstGeom prst="rect">
              <a:avLst/>
            </a:prstGeom>
            <a:noFill/>
            <a:ln>
              <a:solidFill>
                <a:srgbClr val="005A78"/>
              </a:solidFill>
            </a:ln>
          </p:spPr>
          <p:txBody>
            <a:bodyPr wrap="square" rtlCol="0">
              <a:spAutoFit/>
            </a:bodyPr>
            <a:lstStyle/>
            <a:p>
              <a:pPr marL="285750" indent="-285750">
                <a:buFont typeface="Arial"/>
                <a:buChar char="•"/>
              </a:pPr>
              <a:r>
                <a:rPr lang="en-US" dirty="0"/>
                <a:t>Determines district budget </a:t>
              </a:r>
            </a:p>
            <a:p>
              <a:pPr marL="285750" indent="-285750">
                <a:buFont typeface="Arial"/>
                <a:buChar char="•"/>
              </a:pPr>
              <a:r>
                <a:rPr lang="en-US" dirty="0"/>
                <a:t>Approves personnel</a:t>
              </a:r>
            </a:p>
          </p:txBody>
        </p:sp>
        <p:sp>
          <p:nvSpPr>
            <p:cNvPr id="7" name="TextBox 6"/>
            <p:cNvSpPr txBox="1"/>
            <p:nvPr/>
          </p:nvSpPr>
          <p:spPr>
            <a:xfrm>
              <a:off x="3643992" y="3555325"/>
              <a:ext cx="3733714" cy="923330"/>
            </a:xfrm>
            <a:prstGeom prst="rect">
              <a:avLst/>
            </a:prstGeom>
            <a:noFill/>
            <a:ln>
              <a:solidFill>
                <a:srgbClr val="005A78"/>
              </a:solidFill>
            </a:ln>
          </p:spPr>
          <p:txBody>
            <a:bodyPr wrap="square" rtlCol="0">
              <a:spAutoFit/>
            </a:bodyPr>
            <a:lstStyle/>
            <a:p>
              <a:pPr marL="285750" indent="-285750">
                <a:buFont typeface="Arial"/>
                <a:buChar char="•"/>
              </a:pPr>
              <a:r>
                <a:rPr lang="en-US" dirty="0"/>
                <a:t>Develops district budget </a:t>
              </a:r>
            </a:p>
            <a:p>
              <a:pPr marL="285750" indent="-285750">
                <a:buFont typeface="Arial"/>
                <a:buChar char="•"/>
              </a:pPr>
              <a:r>
                <a:rPr lang="en-US" dirty="0"/>
                <a:t>Selects and directs </a:t>
              </a:r>
            </a:p>
            <a:p>
              <a:r>
                <a:rPr lang="en-US" dirty="0"/>
                <a:t>     district personnel</a:t>
              </a:r>
            </a:p>
          </p:txBody>
        </p:sp>
        <p:sp>
          <p:nvSpPr>
            <p:cNvPr id="8" name="TextBox 7"/>
            <p:cNvSpPr txBox="1"/>
            <p:nvPr/>
          </p:nvSpPr>
          <p:spPr>
            <a:xfrm>
              <a:off x="3643992" y="4641292"/>
              <a:ext cx="3733714" cy="923330"/>
            </a:xfrm>
            <a:prstGeom prst="rect">
              <a:avLst/>
            </a:prstGeom>
            <a:noFill/>
            <a:ln>
              <a:solidFill>
                <a:srgbClr val="005A78"/>
              </a:solidFill>
            </a:ln>
          </p:spPr>
          <p:txBody>
            <a:bodyPr wrap="square" rtlCol="0">
              <a:spAutoFit/>
            </a:bodyPr>
            <a:lstStyle/>
            <a:p>
              <a:pPr marL="285750" indent="-285750">
                <a:buFont typeface="Arial"/>
                <a:buChar char="•"/>
              </a:pPr>
              <a:r>
                <a:rPr lang="en-US" dirty="0"/>
                <a:t>Develops school budget </a:t>
              </a:r>
            </a:p>
            <a:p>
              <a:pPr marL="285750" indent="-285750">
                <a:buFont typeface="Arial"/>
                <a:buChar char="•"/>
              </a:pPr>
              <a:r>
                <a:rPr lang="en-US" dirty="0"/>
                <a:t>Recommends, manages and evaluates school personnel</a:t>
              </a:r>
            </a:p>
          </p:txBody>
        </p:sp>
        <p:sp>
          <p:nvSpPr>
            <p:cNvPr id="9" name="TextBox 8"/>
            <p:cNvSpPr txBox="1"/>
            <p:nvPr/>
          </p:nvSpPr>
          <p:spPr>
            <a:xfrm>
              <a:off x="3643992" y="5698134"/>
              <a:ext cx="3733714" cy="646331"/>
            </a:xfrm>
            <a:prstGeom prst="rect">
              <a:avLst/>
            </a:prstGeom>
            <a:noFill/>
            <a:ln>
              <a:solidFill>
                <a:srgbClr val="005A78"/>
              </a:solidFill>
            </a:ln>
          </p:spPr>
          <p:txBody>
            <a:bodyPr wrap="square" rtlCol="0">
              <a:spAutoFit/>
            </a:bodyPr>
            <a:lstStyle/>
            <a:p>
              <a:pPr marL="285750" indent="-285750">
                <a:buFont typeface="Arial"/>
                <a:buChar char="•"/>
              </a:pPr>
              <a:r>
                <a:rPr lang="en-US" dirty="0"/>
                <a:t>Instructs and supports students</a:t>
              </a:r>
            </a:p>
          </p:txBody>
        </p:sp>
      </p:grpSp>
      <p:grpSp>
        <p:nvGrpSpPr>
          <p:cNvPr id="10" name="Group 9"/>
          <p:cNvGrpSpPr/>
          <p:nvPr/>
        </p:nvGrpSpPr>
        <p:grpSpPr>
          <a:xfrm>
            <a:off x="1376963" y="2491898"/>
            <a:ext cx="1102512" cy="790267"/>
            <a:chOff x="1196034" y="3183245"/>
            <a:chExt cx="1102512" cy="790267"/>
          </a:xfrm>
        </p:grpSpPr>
        <p:sp>
          <p:nvSpPr>
            <p:cNvPr id="11" name="Rounded Rectangle 10"/>
            <p:cNvSpPr/>
            <p:nvPr/>
          </p:nvSpPr>
          <p:spPr>
            <a:xfrm>
              <a:off x="1196034" y="3183245"/>
              <a:ext cx="1102512" cy="790267"/>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ounded Rectangle 4"/>
            <p:cNvSpPr/>
            <p:nvPr/>
          </p:nvSpPr>
          <p:spPr>
            <a:xfrm>
              <a:off x="1219180" y="3206391"/>
              <a:ext cx="1056220" cy="7439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200" kern="1200" dirty="0"/>
                <a:t>LSGT</a:t>
              </a:r>
            </a:p>
          </p:txBody>
        </p:sp>
      </p:grpSp>
      <p:sp>
        <p:nvSpPr>
          <p:cNvPr id="14" name="TextBox 13"/>
          <p:cNvSpPr txBox="1"/>
          <p:nvPr/>
        </p:nvSpPr>
        <p:spPr>
          <a:xfrm>
            <a:off x="782638" y="3451661"/>
            <a:ext cx="2513587" cy="2893100"/>
          </a:xfrm>
          <a:prstGeom prst="rect">
            <a:avLst/>
          </a:prstGeom>
          <a:noFill/>
          <a:ln>
            <a:solidFill>
              <a:srgbClr val="005A78"/>
            </a:solidFill>
          </a:ln>
        </p:spPr>
        <p:txBody>
          <a:bodyPr wrap="square" rtlCol="0">
            <a:spAutoFit/>
          </a:bodyPr>
          <a:lstStyle/>
          <a:p>
            <a:r>
              <a:rPr lang="en-US" sz="1400" dirty="0"/>
              <a:t>Recommends to Superintendent and Board</a:t>
            </a:r>
          </a:p>
          <a:p>
            <a:pPr marL="285750" indent="-285750">
              <a:buFont typeface="Arial"/>
              <a:buChar char="•"/>
            </a:pPr>
            <a:r>
              <a:rPr lang="en-US" sz="1400" dirty="0"/>
              <a:t>Provides input into and may approve school budget</a:t>
            </a:r>
          </a:p>
          <a:p>
            <a:pPr marL="285750" indent="-285750">
              <a:buFont typeface="Arial"/>
              <a:buChar char="•"/>
            </a:pPr>
            <a:r>
              <a:rPr lang="en-US" sz="1400" dirty="0"/>
              <a:t>Provides input into and may approve school personnel positions and allocations</a:t>
            </a:r>
          </a:p>
          <a:p>
            <a:pPr marL="285750" indent="-285750">
              <a:buFont typeface="Arial"/>
              <a:buChar char="•"/>
            </a:pPr>
            <a:r>
              <a:rPr lang="en-US" sz="1400" dirty="0"/>
              <a:t>Principal candidate in the case of a vacancy (may be as part of a larger process)</a:t>
            </a:r>
          </a:p>
        </p:txBody>
      </p:sp>
    </p:spTree>
    <p:extLst>
      <p:ext uri="{BB962C8B-B14F-4D97-AF65-F5344CB8AC3E}">
        <p14:creationId xmlns:p14="http://schemas.microsoft.com/office/powerpoint/2010/main" val="157263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a:t>Local School Governance Team Authority and Decision-Making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9762817"/>
              </p:ext>
            </p:extLst>
          </p:nvPr>
        </p:nvGraphicFramePr>
        <p:xfrm>
          <a:off x="596349" y="2023798"/>
          <a:ext cx="8128552" cy="4214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4A822907-8A9D-4F6B-98F6-913902AD56B5}" type="slidenum">
              <a:rPr lang="en-US" smtClean="0"/>
              <a:pPr/>
              <a:t>12</a:t>
            </a:fld>
            <a:endParaRPr lang="en-US" dirty="0"/>
          </a:p>
        </p:txBody>
      </p:sp>
      <p:pic>
        <p:nvPicPr>
          <p:cNvPr id="39938" name="Picture 2" descr="C:\Users\hhull\AppData\Local\Microsoft\Windows\Temporary Internet Files\Content.IE5\DHN2XUN5\MP900399542[1].jpg"/>
          <p:cNvPicPr>
            <a:picLocks noChangeAspect="1" noChangeArrowheads="1"/>
          </p:cNvPicPr>
          <p:nvPr/>
        </p:nvPicPr>
        <p:blipFill>
          <a:blip r:embed="rId8" cstate="print"/>
          <a:srcRect/>
          <a:stretch>
            <a:fillRect/>
          </a:stretch>
        </p:blipFill>
        <p:spPr bwMode="auto">
          <a:xfrm>
            <a:off x="5608102" y="2161657"/>
            <a:ext cx="1179893" cy="943914"/>
          </a:xfrm>
          <a:prstGeom prst="rect">
            <a:avLst/>
          </a:prstGeom>
          <a:noFill/>
          <a:ln>
            <a:solidFill>
              <a:schemeClr val="tx2"/>
            </a:solidFill>
          </a:ln>
        </p:spPr>
      </p:pic>
    </p:spTree>
    <p:extLst>
      <p:ext uri="{BB962C8B-B14F-4D97-AF65-F5344CB8AC3E}">
        <p14:creationId xmlns:p14="http://schemas.microsoft.com/office/powerpoint/2010/main" val="2162749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a:t>Local School Governance Team Authority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49056656"/>
              </p:ext>
            </p:extLst>
          </p:nvPr>
        </p:nvGraphicFramePr>
        <p:xfrm>
          <a:off x="596349" y="2023798"/>
          <a:ext cx="8128552" cy="4214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4A822907-8A9D-4F6B-98F6-913902AD56B5}" type="slidenum">
              <a:rPr lang="en-US" smtClean="0"/>
              <a:pPr/>
              <a:t>13</a:t>
            </a:fld>
            <a:endParaRPr lang="en-US" dirty="0"/>
          </a:p>
        </p:txBody>
      </p:sp>
      <p:pic>
        <p:nvPicPr>
          <p:cNvPr id="6" name="Picture 5"/>
          <p:cNvPicPr>
            <a:picLocks noChangeAspect="1"/>
          </p:cNvPicPr>
          <p:nvPr/>
        </p:nvPicPr>
        <p:blipFill>
          <a:blip r:embed="rId8"/>
          <a:stretch>
            <a:fillRect/>
          </a:stretch>
        </p:blipFill>
        <p:spPr>
          <a:xfrm>
            <a:off x="5579213" y="2155783"/>
            <a:ext cx="1197427" cy="934722"/>
          </a:xfrm>
          <a:prstGeom prst="rect">
            <a:avLst/>
          </a:prstGeom>
          <a:ln w="12700">
            <a:solidFill>
              <a:schemeClr val="accent1"/>
            </a:solidFill>
          </a:ln>
        </p:spPr>
      </p:pic>
    </p:spTree>
    <p:extLst>
      <p:ext uri="{BB962C8B-B14F-4D97-AF65-F5344CB8AC3E}">
        <p14:creationId xmlns:p14="http://schemas.microsoft.com/office/powerpoint/2010/main" val="616242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a:t>Local School Governance Team Authority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2883138"/>
              </p:ext>
            </p:extLst>
          </p:nvPr>
        </p:nvGraphicFramePr>
        <p:xfrm>
          <a:off x="596349" y="2023798"/>
          <a:ext cx="8128552" cy="4214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4A822907-8A9D-4F6B-98F6-913902AD56B5}" type="slidenum">
              <a:rPr lang="en-US" smtClean="0"/>
              <a:pPr/>
              <a:t>14</a:t>
            </a:fld>
            <a:endParaRPr lang="en-US" dirty="0"/>
          </a:p>
        </p:txBody>
      </p:sp>
      <p:pic>
        <p:nvPicPr>
          <p:cNvPr id="6" name="Picture 1" descr="C:\Users\hhull\AppData\Local\Microsoft\Windows\Temporary Internet Files\Content.IE5\A1FWPVJK\MP900430654[1].jpg"/>
          <p:cNvPicPr>
            <a:picLocks noChangeAspect="1" noChangeArrowheads="1"/>
          </p:cNvPicPr>
          <p:nvPr/>
        </p:nvPicPr>
        <p:blipFill>
          <a:blip r:embed="rId8" cstate="print"/>
          <a:srcRect/>
          <a:stretch>
            <a:fillRect/>
          </a:stretch>
        </p:blipFill>
        <p:spPr bwMode="auto">
          <a:xfrm>
            <a:off x="5606297" y="2023798"/>
            <a:ext cx="1205317" cy="937116"/>
          </a:xfrm>
          <a:prstGeom prst="rect">
            <a:avLst/>
          </a:prstGeom>
          <a:noFill/>
          <a:ln>
            <a:solidFill>
              <a:schemeClr val="tx2"/>
            </a:solidFill>
          </a:ln>
        </p:spPr>
      </p:pic>
    </p:spTree>
    <p:extLst>
      <p:ext uri="{BB962C8B-B14F-4D97-AF65-F5344CB8AC3E}">
        <p14:creationId xmlns:p14="http://schemas.microsoft.com/office/powerpoint/2010/main" val="3213880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a:t>Local School Governance Team Authority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7166333"/>
              </p:ext>
            </p:extLst>
          </p:nvPr>
        </p:nvGraphicFramePr>
        <p:xfrm>
          <a:off x="596349" y="2023798"/>
          <a:ext cx="8128552" cy="4214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4A822907-8A9D-4F6B-98F6-913902AD56B5}" type="slidenum">
              <a:rPr lang="en-US" smtClean="0"/>
              <a:pPr/>
              <a:t>15</a:t>
            </a:fld>
            <a:endParaRPr lang="en-US" dirty="0"/>
          </a:p>
        </p:txBody>
      </p:sp>
      <p:pic>
        <p:nvPicPr>
          <p:cNvPr id="6" name="Picture 5"/>
          <p:cNvPicPr>
            <a:picLocks noChangeAspect="1"/>
          </p:cNvPicPr>
          <p:nvPr/>
        </p:nvPicPr>
        <p:blipFill>
          <a:blip r:embed="rId8"/>
          <a:stretch>
            <a:fillRect/>
          </a:stretch>
        </p:blipFill>
        <p:spPr>
          <a:xfrm>
            <a:off x="5655439" y="2113518"/>
            <a:ext cx="895295" cy="607666"/>
          </a:xfrm>
          <a:prstGeom prst="rect">
            <a:avLst/>
          </a:prstGeom>
        </p:spPr>
      </p:pic>
      <p:pic>
        <p:nvPicPr>
          <p:cNvPr id="7" name="Picture 2" descr="C:\Users\hhull\AppData\Local\Microsoft\Windows\Temporary Internet Files\Content.IE5\DHN2XUN5\MC900434810[1].png"/>
          <p:cNvPicPr>
            <a:picLocks noChangeAspect="1" noChangeArrowheads="1"/>
          </p:cNvPicPr>
          <p:nvPr/>
        </p:nvPicPr>
        <p:blipFill>
          <a:blip r:embed="rId9" cstate="print"/>
          <a:srcRect/>
          <a:stretch>
            <a:fillRect/>
          </a:stretch>
        </p:blipFill>
        <p:spPr bwMode="auto">
          <a:xfrm>
            <a:off x="5519670" y="2468717"/>
            <a:ext cx="681076" cy="681076"/>
          </a:xfrm>
          <a:prstGeom prst="rect">
            <a:avLst/>
          </a:prstGeom>
          <a:noFill/>
        </p:spPr>
      </p:pic>
      <p:sp>
        <p:nvSpPr>
          <p:cNvPr id="8" name="Rectangle 7"/>
          <p:cNvSpPr/>
          <p:nvPr/>
        </p:nvSpPr>
        <p:spPr>
          <a:xfrm>
            <a:off x="5577775" y="2138729"/>
            <a:ext cx="1050625" cy="93765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6654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a:t>Local School Governance Team Authority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0660495"/>
              </p:ext>
            </p:extLst>
          </p:nvPr>
        </p:nvGraphicFramePr>
        <p:xfrm>
          <a:off x="596349" y="1467784"/>
          <a:ext cx="8128552" cy="5390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4A822907-8A9D-4F6B-98F6-913902AD56B5}" type="slidenum">
              <a:rPr lang="en-US" smtClean="0"/>
              <a:pPr/>
              <a:t>16</a:t>
            </a:fld>
            <a:endParaRPr lang="en-US" dirty="0"/>
          </a:p>
        </p:txBody>
      </p:sp>
      <p:pic>
        <p:nvPicPr>
          <p:cNvPr id="6" name="Picture 2" descr="C:\Users\hhull\AppData\Local\Microsoft\Windows\Temporary Internet Files\Content.IE5\DHN2XUN5\MC900435149[1].wmf"/>
          <p:cNvPicPr>
            <a:picLocks noChangeAspect="1" noChangeArrowheads="1"/>
          </p:cNvPicPr>
          <p:nvPr/>
        </p:nvPicPr>
        <p:blipFill>
          <a:blip r:embed="rId8" cstate="print"/>
          <a:srcRect/>
          <a:stretch>
            <a:fillRect/>
          </a:stretch>
        </p:blipFill>
        <p:spPr bwMode="auto">
          <a:xfrm>
            <a:off x="5691294" y="1565754"/>
            <a:ext cx="1348305" cy="844807"/>
          </a:xfrm>
          <a:prstGeom prst="rect">
            <a:avLst/>
          </a:prstGeom>
          <a:noFill/>
          <a:ln w="15875">
            <a:solidFill>
              <a:schemeClr val="accent1">
                <a:satMod val="105000"/>
              </a:schemeClr>
            </a:solidFill>
          </a:ln>
        </p:spPr>
      </p:pic>
    </p:spTree>
    <p:extLst>
      <p:ext uri="{BB962C8B-B14F-4D97-AF65-F5344CB8AC3E}">
        <p14:creationId xmlns:p14="http://schemas.microsoft.com/office/powerpoint/2010/main" val="1533029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0468" y="436563"/>
            <a:ext cx="7942251" cy="1297941"/>
          </a:xfrm>
          <a:solidFill>
            <a:srgbClr val="00B050"/>
          </a:solidFill>
        </p:spPr>
        <p:txBody>
          <a:bodyPr>
            <a:noAutofit/>
          </a:bodyPr>
          <a:lstStyle/>
          <a:p>
            <a:r>
              <a:rPr lang="en-US" sz="3000" b="1" dirty="0"/>
              <a:t>Quality School Governance in a Charter System</a:t>
            </a:r>
          </a:p>
        </p:txBody>
      </p:sp>
      <p:sp>
        <p:nvSpPr>
          <p:cNvPr id="3" name="Slide Number Placeholder 2"/>
          <p:cNvSpPr>
            <a:spLocks noGrp="1"/>
          </p:cNvSpPr>
          <p:nvPr>
            <p:ph type="sldNum" sz="quarter" idx="12"/>
          </p:nvPr>
        </p:nvSpPr>
        <p:spPr/>
        <p:txBody>
          <a:bodyPr/>
          <a:lstStyle/>
          <a:p>
            <a:fld id="{4A822907-8A9D-4F6B-98F6-913902AD56B5}" type="slidenum">
              <a:rPr lang="en-US" smtClean="0"/>
              <a:pPr/>
              <a:t>17</a:t>
            </a:fld>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3429" y="1849437"/>
            <a:ext cx="6750436" cy="3542847"/>
          </a:xfrm>
          <a:prstGeom prst="rect">
            <a:avLst/>
          </a:prstGeom>
          <a:noFill/>
          <a:ln>
            <a:noFill/>
          </a:ln>
        </p:spPr>
      </p:pic>
      <p:sp>
        <p:nvSpPr>
          <p:cNvPr id="2" name="TextBox 1"/>
          <p:cNvSpPr txBox="1"/>
          <p:nvPr/>
        </p:nvSpPr>
        <p:spPr>
          <a:xfrm>
            <a:off x="1353429" y="5859551"/>
            <a:ext cx="4419199" cy="338554"/>
          </a:xfrm>
          <a:prstGeom prst="rect">
            <a:avLst/>
          </a:prstGeom>
          <a:noFill/>
        </p:spPr>
        <p:txBody>
          <a:bodyPr wrap="none" rtlCol="0">
            <a:spAutoFit/>
          </a:bodyPr>
          <a:lstStyle/>
          <a:p>
            <a:r>
              <a:rPr lang="en-US" sz="1600" dirty="0"/>
              <a:t>Source: Georgia Department of Education</a:t>
            </a:r>
          </a:p>
        </p:txBody>
      </p:sp>
    </p:spTree>
    <p:extLst>
      <p:ext uri="{BB962C8B-B14F-4D97-AF65-F5344CB8AC3E}">
        <p14:creationId xmlns:p14="http://schemas.microsoft.com/office/powerpoint/2010/main" val="523569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 y="1072898"/>
            <a:ext cx="8814816" cy="5474206"/>
          </a:xfrm>
        </p:spPr>
        <p:txBody>
          <a:bodyPr>
            <a:normAutofit fontScale="85000" lnSpcReduction="10000"/>
          </a:bodyPr>
          <a:lstStyle/>
          <a:p>
            <a:r>
              <a:rPr lang="en-US" sz="2100" b="1" dirty="0" smtClean="0"/>
              <a:t>Calhoun </a:t>
            </a:r>
            <a:r>
              <a:rPr lang="en-US" sz="2100" b="1" dirty="0"/>
              <a:t>City</a:t>
            </a:r>
            <a:r>
              <a:rPr lang="en-US" sz="2100" dirty="0"/>
              <a:t>: "School </a:t>
            </a:r>
            <a:r>
              <a:rPr lang="en-US" sz="2100" dirty="0" smtClean="0"/>
              <a:t>Governance </a:t>
            </a:r>
            <a:r>
              <a:rPr lang="en-US" sz="2100" dirty="0"/>
              <a:t>Teams are invaluable to the success of our charter system. The collective wisdom of this diverse group of stakeholders definitely helps us to be more innovative. SGTs work together to continuously improve or schools to best meet the learning needs of our student and the workforce needs of our community</a:t>
            </a:r>
            <a:r>
              <a:rPr lang="en-US" sz="2100" dirty="0" smtClean="0"/>
              <a:t>.”</a:t>
            </a:r>
          </a:p>
          <a:p>
            <a:r>
              <a:rPr lang="en-US" sz="2100" b="1" dirty="0" smtClean="0"/>
              <a:t>Candler County: </a:t>
            </a:r>
            <a:r>
              <a:rPr lang="en-US" sz="2100" dirty="0"/>
              <a:t>"Our SGTs are incubators that foster the development of innovative </a:t>
            </a:r>
            <a:r>
              <a:rPr lang="en-US" sz="2100" dirty="0" smtClean="0"/>
              <a:t>and </a:t>
            </a:r>
            <a:r>
              <a:rPr lang="en-US" sz="2100" dirty="0"/>
              <a:t>flexible initiatives that allow us to better prepare students for the future success</a:t>
            </a:r>
            <a:r>
              <a:rPr lang="en-US" sz="2100" dirty="0" smtClean="0"/>
              <a:t>.”</a:t>
            </a:r>
          </a:p>
          <a:p>
            <a:r>
              <a:rPr lang="en-US" sz="2100" b="1" dirty="0" smtClean="0"/>
              <a:t>Barrow County:  “</a:t>
            </a:r>
            <a:r>
              <a:rPr lang="en-US" sz="2100" dirty="0" smtClean="0"/>
              <a:t>SGT's </a:t>
            </a:r>
            <a:r>
              <a:rPr lang="en-US" sz="2100" dirty="0"/>
              <a:t>are an integral part of the cohesive communities, instructional vision, operational efficiency and success of Barrow County Schools.  Barrow’s Center for Innovative Teaching through a district-wide partnership with </a:t>
            </a:r>
            <a:r>
              <a:rPr lang="en-US" sz="2100" dirty="0" err="1"/>
              <a:t>ArtsNow</a:t>
            </a:r>
            <a:r>
              <a:rPr lang="en-US" sz="2100" dirty="0"/>
              <a:t> is an example of the successful use of innovative teaching practices and flexibility in collaboration with our SGTs</a:t>
            </a:r>
            <a:r>
              <a:rPr lang="en-US" sz="2100" dirty="0" smtClean="0"/>
              <a:t>.”</a:t>
            </a:r>
            <a:endParaRPr lang="en-US" sz="2100" dirty="0"/>
          </a:p>
          <a:p>
            <a:r>
              <a:rPr lang="en-US" sz="2100" b="1" dirty="0" smtClean="0"/>
              <a:t>Fannin County: </a:t>
            </a:r>
          </a:p>
          <a:p>
            <a:pPr lvl="1"/>
            <a:r>
              <a:rPr lang="en-US" sz="2100" dirty="0" smtClean="0"/>
              <a:t>“One </a:t>
            </a:r>
            <a:r>
              <a:rPr lang="en-US" sz="2100" dirty="0"/>
              <a:t>of our countywide innovative practices is STEM/STEAM education.  I truly do not feel that West Fannin Elementary would have been able to obtain </a:t>
            </a:r>
            <a:r>
              <a:rPr lang="en-US" sz="2100" dirty="0" err="1"/>
              <a:t>GaDOE</a:t>
            </a:r>
            <a:r>
              <a:rPr lang="en-US" sz="2100" dirty="0"/>
              <a:t> STEM Certification as successfully or efficiently without the support, advice, and creativity of our School Governance Team</a:t>
            </a:r>
            <a:r>
              <a:rPr lang="en-US" sz="2100" dirty="0" smtClean="0"/>
              <a:t>."</a:t>
            </a:r>
            <a:r>
              <a:rPr lang="en-US" sz="2100" dirty="0"/>
              <a:t> </a:t>
            </a:r>
          </a:p>
          <a:p>
            <a:pPr lvl="1"/>
            <a:r>
              <a:rPr lang="en-US" sz="2100" dirty="0" smtClean="0"/>
              <a:t>"The </a:t>
            </a:r>
            <a:r>
              <a:rPr lang="en-US" sz="2100" dirty="0"/>
              <a:t>brainstorming sessions that occur during our SGT meetings cannot be replicated or rehearsed. The creative ideas that come out of our SGT meetings are invaluable and will help us accomplish our future goals such as </a:t>
            </a:r>
            <a:r>
              <a:rPr lang="en-US" sz="2100" dirty="0" err="1"/>
              <a:t>GaDOE</a:t>
            </a:r>
            <a:r>
              <a:rPr lang="en-US" sz="2100" dirty="0"/>
              <a:t> STEAM Certification</a:t>
            </a:r>
            <a:r>
              <a:rPr lang="en-US" sz="2100" dirty="0" smtClean="0"/>
              <a:t>."</a:t>
            </a:r>
            <a:r>
              <a:rPr lang="en-US" sz="2100" dirty="0"/>
              <a:t> </a:t>
            </a:r>
          </a:p>
          <a:p>
            <a:endParaRPr lang="en-US" sz="2100" dirty="0"/>
          </a:p>
          <a:p>
            <a:endParaRPr lang="en-US" sz="2000" dirty="0"/>
          </a:p>
        </p:txBody>
      </p:sp>
      <p:sp>
        <p:nvSpPr>
          <p:cNvPr id="4" name="Title 1"/>
          <p:cNvSpPr>
            <a:spLocks noGrp="1"/>
          </p:cNvSpPr>
          <p:nvPr>
            <p:ph type="title"/>
          </p:nvPr>
        </p:nvSpPr>
        <p:spPr>
          <a:xfrm>
            <a:off x="256032" y="2"/>
            <a:ext cx="8534400" cy="1072896"/>
          </a:xfrm>
          <a:solidFill>
            <a:srgbClr val="00B050"/>
          </a:solidFill>
        </p:spPr>
        <p:txBody>
          <a:bodyPr/>
          <a:lstStyle/>
          <a:p>
            <a:r>
              <a:rPr lang="en-US" sz="3200" b="1" dirty="0" smtClean="0">
                <a:solidFill>
                  <a:schemeClr val="tx1"/>
                </a:solidFill>
              </a:rPr>
              <a:t>The Work of LSGTs</a:t>
            </a:r>
            <a:br>
              <a:rPr lang="en-US" sz="3200" b="1" dirty="0" smtClean="0">
                <a:solidFill>
                  <a:schemeClr val="tx1"/>
                </a:solidFill>
              </a:rPr>
            </a:br>
            <a:r>
              <a:rPr lang="en-US" sz="3200" b="1" dirty="0" smtClean="0">
                <a:solidFill>
                  <a:schemeClr val="tx1"/>
                </a:solidFill>
              </a:rPr>
              <a:t>Charter System Testimonials </a:t>
            </a:r>
            <a:endParaRPr lang="en-US" sz="3200" b="1" dirty="0">
              <a:solidFill>
                <a:schemeClr val="tx1"/>
              </a:solidFill>
            </a:endParaRPr>
          </a:p>
        </p:txBody>
      </p:sp>
    </p:spTree>
    <p:extLst>
      <p:ext uri="{BB962C8B-B14F-4D97-AF65-F5344CB8AC3E}">
        <p14:creationId xmlns:p14="http://schemas.microsoft.com/office/powerpoint/2010/main" val="124597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2118"/>
            <a:ext cx="8915400" cy="1020934"/>
          </a:xfrm>
        </p:spPr>
        <p:txBody>
          <a:bodyPr>
            <a:normAutofit/>
          </a:bodyPr>
          <a:lstStyle/>
          <a:p>
            <a:r>
              <a:rPr lang="en-US" sz="4000" dirty="0">
                <a:solidFill>
                  <a:srgbClr val="FFFFFF"/>
                </a:solidFill>
              </a:rPr>
              <a:t>Agenda Topic #2</a:t>
            </a:r>
          </a:p>
        </p:txBody>
      </p:sp>
      <p:sp>
        <p:nvSpPr>
          <p:cNvPr id="3" name="Subtitle 2"/>
          <p:cNvSpPr>
            <a:spLocks noGrp="1"/>
          </p:cNvSpPr>
          <p:nvPr>
            <p:ph type="subTitle" idx="1"/>
          </p:nvPr>
        </p:nvSpPr>
        <p:spPr>
          <a:xfrm>
            <a:off x="712694" y="1463052"/>
            <a:ext cx="8001000" cy="4074148"/>
          </a:xfrm>
        </p:spPr>
        <p:txBody>
          <a:bodyPr>
            <a:normAutofit/>
          </a:bodyPr>
          <a:lstStyle/>
          <a:p>
            <a:pPr algn="ctr"/>
            <a:endParaRPr lang="en-US" sz="2400" dirty="0"/>
          </a:p>
          <a:p>
            <a:pPr algn="ctr"/>
            <a:endParaRPr lang="en-US" sz="3200" b="1" dirty="0"/>
          </a:p>
          <a:p>
            <a:pPr algn="ctr"/>
            <a:endParaRPr lang="en-US" sz="3200" dirty="0">
              <a:latin typeface="+mj-lt"/>
            </a:endParaRPr>
          </a:p>
          <a:p>
            <a:pPr algn="ctr"/>
            <a:endParaRPr lang="en-US" sz="3200" dirty="0">
              <a:latin typeface="+mj-lt"/>
            </a:endParaRPr>
          </a:p>
          <a:p>
            <a:r>
              <a:rPr lang="en-US" sz="3200" dirty="0">
                <a:latin typeface="+mj-lt"/>
              </a:rPr>
              <a:t>      </a:t>
            </a:r>
            <a:r>
              <a:rPr lang="en-US" sz="4000" b="1" dirty="0">
                <a:solidFill>
                  <a:srgbClr val="FF0000"/>
                </a:solidFill>
              </a:rPr>
              <a:t>What is Broad Flexibility?</a:t>
            </a:r>
          </a:p>
          <a:p>
            <a:r>
              <a:rPr lang="en-US" sz="3200" dirty="0">
                <a:latin typeface="+mj-lt"/>
              </a:rPr>
              <a:t>              </a:t>
            </a:r>
            <a:r>
              <a:rPr lang="en-US" sz="3600" b="1" dirty="0">
                <a:solidFill>
                  <a:srgbClr val="FF0000"/>
                </a:solidFill>
                <a:latin typeface="+mj-lt"/>
              </a:rPr>
              <a:t> </a:t>
            </a:r>
          </a:p>
        </p:txBody>
      </p:sp>
    </p:spTree>
    <p:extLst>
      <p:ext uri="{BB962C8B-B14F-4D97-AF65-F5344CB8AC3E}">
        <p14:creationId xmlns:p14="http://schemas.microsoft.com/office/powerpoint/2010/main" val="1020842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07929" cy="1232749"/>
          </a:xfrm>
        </p:spPr>
        <p:style>
          <a:lnRef idx="1">
            <a:schemeClr val="dk1"/>
          </a:lnRef>
          <a:fillRef idx="2">
            <a:schemeClr val="dk1"/>
          </a:fillRef>
          <a:effectRef idx="1">
            <a:schemeClr val="dk1"/>
          </a:effectRef>
          <a:fontRef idx="minor">
            <a:schemeClr val="dk1"/>
          </a:fontRef>
        </p:style>
        <p:txBody>
          <a:bodyPr/>
          <a:lstStyle/>
          <a:p>
            <a:r>
              <a:rPr lang="en-US" dirty="0" smtClean="0"/>
              <a:t>Agenda </a:t>
            </a:r>
            <a:r>
              <a:rPr lang="en-US" dirty="0"/>
              <a:t>Topics</a:t>
            </a:r>
          </a:p>
        </p:txBody>
      </p:sp>
      <p:sp>
        <p:nvSpPr>
          <p:cNvPr id="3" name="Content Placeholder 2"/>
          <p:cNvSpPr>
            <a:spLocks noGrp="1"/>
          </p:cNvSpPr>
          <p:nvPr>
            <p:ph idx="1"/>
          </p:nvPr>
        </p:nvSpPr>
        <p:spPr>
          <a:xfrm>
            <a:off x="838200" y="2009554"/>
            <a:ext cx="7467600" cy="3980172"/>
          </a:xfrm>
        </p:spPr>
        <p:txBody>
          <a:bodyPr>
            <a:normAutofit/>
          </a:bodyPr>
          <a:lstStyle/>
          <a:p>
            <a:pPr marL="457200" indent="-457200">
              <a:buFont typeface="+mj-lt"/>
              <a:buAutoNum type="arabicPeriod"/>
            </a:pPr>
            <a:endParaRPr lang="en-US" dirty="0" smtClean="0"/>
          </a:p>
          <a:p>
            <a:pPr marL="457200" indent="-457200">
              <a:buFont typeface="+mj-lt"/>
              <a:buAutoNum type="arabicPeriod"/>
            </a:pPr>
            <a:r>
              <a:rPr lang="en-US" dirty="0" smtClean="0"/>
              <a:t>What is a Charter System?</a:t>
            </a:r>
          </a:p>
          <a:p>
            <a:pPr marL="0" indent="0">
              <a:buNone/>
            </a:pPr>
            <a:endParaRPr lang="en-US"/>
          </a:p>
          <a:p>
            <a:pPr marL="457200" indent="-457200">
              <a:buFont typeface="+mj-lt"/>
              <a:buAutoNum type="arabicPeriod"/>
            </a:pPr>
            <a:r>
              <a:rPr lang="en-US" dirty="0" smtClean="0"/>
              <a:t>What </a:t>
            </a:r>
            <a:r>
              <a:rPr lang="en-US" dirty="0"/>
              <a:t>is Effective Governance for Charter Systems?</a:t>
            </a:r>
          </a:p>
          <a:p>
            <a:pPr marL="457200" indent="-457200">
              <a:buFont typeface="+mj-lt"/>
              <a:buAutoNum type="arabicPeriod"/>
            </a:pPr>
            <a:endParaRPr lang="en-US" dirty="0"/>
          </a:p>
          <a:p>
            <a:pPr marL="457200" indent="-457200">
              <a:buFont typeface="+mj-lt"/>
              <a:buAutoNum type="arabicPeriod"/>
            </a:pPr>
            <a:r>
              <a:rPr lang="en-US" dirty="0"/>
              <a:t>What is Broad Flexibility?</a:t>
            </a:r>
          </a:p>
          <a:p>
            <a:pPr marL="457200" indent="-457200">
              <a:buFont typeface="+mj-lt"/>
              <a:buAutoNum type="arabicPeriod"/>
            </a:pPr>
            <a:endParaRPr lang="en-US" dirty="0"/>
          </a:p>
          <a:p>
            <a:pPr marL="457200" indent="-457200">
              <a:buFont typeface="+mj-lt"/>
              <a:buAutoNum type="arabicPeriod"/>
            </a:pPr>
            <a:r>
              <a:rPr lang="en-US" dirty="0"/>
              <a:t>What are examples of Broad Flexibility in Charter Systems?</a:t>
            </a:r>
          </a:p>
          <a:p>
            <a:pPr marL="457200" indent="-457200">
              <a:buFont typeface="+mj-lt"/>
              <a:buAutoNum type="arabicPeriod"/>
            </a:pPr>
            <a:endParaRPr lang="en-US" dirty="0"/>
          </a:p>
        </p:txBody>
      </p:sp>
    </p:spTree>
    <p:extLst>
      <p:ext uri="{BB962C8B-B14F-4D97-AF65-F5344CB8AC3E}">
        <p14:creationId xmlns:p14="http://schemas.microsoft.com/office/powerpoint/2010/main" val="2553779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584" y="326835"/>
            <a:ext cx="8041440" cy="1002093"/>
          </a:xfrm>
          <a:solidFill>
            <a:schemeClr val="accent5"/>
          </a:solidFill>
        </p:spPr>
        <p:txBody>
          <a:bodyPr/>
          <a:lstStyle/>
          <a:p>
            <a:r>
              <a:rPr lang="en-US" sz="3200" dirty="0" smtClean="0">
                <a:solidFill>
                  <a:schemeClr val="bg1"/>
                </a:solidFill>
              </a:rPr>
              <a:t>Broad Flexibility</a:t>
            </a:r>
            <a:endParaRPr lang="en-US" sz="3200" dirty="0">
              <a:solidFill>
                <a:schemeClr val="bg1"/>
              </a:solidFill>
            </a:endParaRPr>
          </a:p>
        </p:txBody>
      </p:sp>
      <p:sp>
        <p:nvSpPr>
          <p:cNvPr id="3" name="Content Placeholder 2"/>
          <p:cNvSpPr>
            <a:spLocks noGrp="1"/>
          </p:cNvSpPr>
          <p:nvPr>
            <p:ph idx="1"/>
          </p:nvPr>
        </p:nvSpPr>
        <p:spPr>
          <a:xfrm>
            <a:off x="838200" y="1633728"/>
            <a:ext cx="7281672" cy="4355997"/>
          </a:xfrm>
        </p:spPr>
        <p:txBody>
          <a:bodyPr/>
          <a:lstStyle/>
          <a:p>
            <a:r>
              <a:rPr lang="en-US" dirty="0"/>
              <a:t>Broad Flexibility is the Freedom Granted to Charter Systems that allows them to waive most of OCGA Title20, and State Board of Education </a:t>
            </a:r>
            <a:r>
              <a:rPr lang="en-US" dirty="0" smtClean="0"/>
              <a:t>Rules/Guidelines</a:t>
            </a:r>
          </a:p>
          <a:p>
            <a:endParaRPr lang="en-US" dirty="0"/>
          </a:p>
          <a:p>
            <a:r>
              <a:rPr lang="en-US" dirty="0"/>
              <a:t>Broad Flexibility is intended to be used in designing and implementing innovations that will advance student achievement and support the school improvement plan and district strategic plan.</a:t>
            </a:r>
          </a:p>
          <a:p>
            <a:endParaRPr lang="en-US" dirty="0"/>
          </a:p>
        </p:txBody>
      </p:sp>
    </p:spTree>
    <p:extLst>
      <p:ext uri="{BB962C8B-B14F-4D97-AF65-F5344CB8AC3E}">
        <p14:creationId xmlns:p14="http://schemas.microsoft.com/office/powerpoint/2010/main" val="379744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111821"/>
          </a:xfrm>
          <a:solidFill>
            <a:schemeClr val="accent5"/>
          </a:solidFill>
        </p:spPr>
        <p:txBody>
          <a:bodyPr/>
          <a:lstStyle/>
          <a:p>
            <a:r>
              <a:rPr lang="en-US" sz="3200" dirty="0">
                <a:solidFill>
                  <a:schemeClr val="bg1"/>
                </a:solidFill>
              </a:rPr>
              <a:t>What Laws Are NOT Included in Broad Flexibility?</a:t>
            </a:r>
          </a:p>
        </p:txBody>
      </p:sp>
      <p:sp>
        <p:nvSpPr>
          <p:cNvPr id="3" name="Content Placeholder 2"/>
          <p:cNvSpPr>
            <a:spLocks noGrp="1"/>
          </p:cNvSpPr>
          <p:nvPr>
            <p:ph idx="1"/>
          </p:nvPr>
        </p:nvSpPr>
        <p:spPr>
          <a:xfrm>
            <a:off x="551280" y="1548384"/>
            <a:ext cx="8166000" cy="4730496"/>
          </a:xfrm>
        </p:spPr>
        <p:txBody>
          <a:bodyPr>
            <a:normAutofit/>
          </a:bodyPr>
          <a:lstStyle/>
          <a:p>
            <a:r>
              <a:rPr lang="en-US" dirty="0"/>
              <a:t>All Federal Laws</a:t>
            </a:r>
          </a:p>
          <a:p>
            <a:r>
              <a:rPr lang="en-US" dirty="0"/>
              <a:t> Federal, state, and local laws/rules/guidelines re: </a:t>
            </a:r>
          </a:p>
          <a:p>
            <a:r>
              <a:rPr lang="en-US" dirty="0"/>
              <a:t> Civil rights,</a:t>
            </a:r>
          </a:p>
          <a:p>
            <a:r>
              <a:rPr lang="en-US" dirty="0"/>
              <a:t> Insurance,</a:t>
            </a:r>
          </a:p>
          <a:p>
            <a:r>
              <a:rPr lang="en-US" dirty="0"/>
              <a:t> Protection of the physical health and safety of school students,   staff and visitors </a:t>
            </a:r>
          </a:p>
          <a:p>
            <a:r>
              <a:rPr lang="en-US" dirty="0"/>
              <a:t>Conflicts of interest</a:t>
            </a:r>
          </a:p>
          <a:p>
            <a:r>
              <a:rPr lang="en-US" dirty="0"/>
              <a:t> Prevention of unlawful conduct in or near a public school</a:t>
            </a:r>
          </a:p>
          <a:p>
            <a:r>
              <a:rPr lang="en-US" dirty="0"/>
              <a:t> Reporting requirements </a:t>
            </a:r>
          </a:p>
          <a:p>
            <a:r>
              <a:rPr lang="en-US" dirty="0"/>
              <a:t>Accountability</a:t>
            </a:r>
          </a:p>
          <a:p>
            <a:endParaRPr lang="en-US" dirty="0"/>
          </a:p>
        </p:txBody>
      </p:sp>
    </p:spTree>
    <p:extLst>
      <p:ext uri="{BB962C8B-B14F-4D97-AF65-F5344CB8AC3E}">
        <p14:creationId xmlns:p14="http://schemas.microsoft.com/office/powerpoint/2010/main" val="1237911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941133"/>
          </a:xfrm>
          <a:solidFill>
            <a:schemeClr val="accent5"/>
          </a:solidFill>
        </p:spPr>
        <p:txBody>
          <a:bodyPr/>
          <a:lstStyle/>
          <a:p>
            <a:r>
              <a:rPr lang="en-US" sz="3200" dirty="0">
                <a:solidFill>
                  <a:schemeClr val="bg1"/>
                </a:solidFill>
              </a:rPr>
              <a:t>What Laws are Included in Broad Flexibility?</a:t>
            </a:r>
          </a:p>
        </p:txBody>
      </p:sp>
      <p:sp>
        <p:nvSpPr>
          <p:cNvPr id="3" name="Content Placeholder 2"/>
          <p:cNvSpPr>
            <a:spLocks noGrp="1"/>
          </p:cNvSpPr>
          <p:nvPr>
            <p:ph idx="1"/>
          </p:nvPr>
        </p:nvSpPr>
        <p:spPr>
          <a:xfrm>
            <a:off x="551280" y="1377696"/>
            <a:ext cx="8166000" cy="5047488"/>
          </a:xfrm>
          <a:noFill/>
        </p:spPr>
        <p:txBody>
          <a:bodyPr>
            <a:normAutofit lnSpcReduction="10000"/>
          </a:bodyPr>
          <a:lstStyle/>
          <a:p>
            <a:r>
              <a:rPr lang="en-US" dirty="0"/>
              <a:t>Everything Else in Title 20 and SBOE rules/guidelines</a:t>
            </a:r>
          </a:p>
          <a:p>
            <a:r>
              <a:rPr lang="en-US" dirty="0"/>
              <a:t>Most common uses of Broad Flexibility (Waiver of Laws):</a:t>
            </a:r>
          </a:p>
          <a:p>
            <a:pPr lvl="1"/>
            <a:r>
              <a:rPr lang="en-US" dirty="0"/>
              <a:t>How Instructional Time is Used </a:t>
            </a:r>
          </a:p>
          <a:p>
            <a:pPr lvl="1"/>
            <a:r>
              <a:rPr lang="en-US" dirty="0"/>
              <a:t>How the School Day and Year are Structured </a:t>
            </a:r>
          </a:p>
          <a:p>
            <a:pPr lvl="1"/>
            <a:r>
              <a:rPr lang="en-US" dirty="0"/>
              <a:t>How the School is Staffed, including Certification, Compensation Models, and Class Sizes</a:t>
            </a:r>
          </a:p>
          <a:p>
            <a:pPr lvl="1"/>
            <a:r>
              <a:rPr lang="en-US" dirty="0"/>
              <a:t>How Federal, State and Local Funds are Used  to Support the School Improvement Plan (Consolidated Funds)</a:t>
            </a:r>
          </a:p>
          <a:p>
            <a:pPr lvl="1"/>
            <a:r>
              <a:rPr lang="en-US" dirty="0"/>
              <a:t>How Instruction is Delivered, Who Delivers the Instruction, and Where it is Delivered</a:t>
            </a:r>
          </a:p>
          <a:p>
            <a:pPr lvl="1"/>
            <a:r>
              <a:rPr lang="en-US" dirty="0"/>
              <a:t>How Support Services are Provided</a:t>
            </a:r>
          </a:p>
          <a:p>
            <a:pPr lvl="1"/>
            <a:r>
              <a:rPr lang="en-US" dirty="0"/>
              <a:t>What is Taught in Addition to the State Curriculum (Georgia Standards of Excellence)</a:t>
            </a:r>
          </a:p>
          <a:p>
            <a:endParaRPr lang="en-US" dirty="0"/>
          </a:p>
        </p:txBody>
      </p:sp>
    </p:spTree>
    <p:extLst>
      <p:ext uri="{BB962C8B-B14F-4D97-AF65-F5344CB8AC3E}">
        <p14:creationId xmlns:p14="http://schemas.microsoft.com/office/powerpoint/2010/main" val="360605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831405"/>
          </a:xfrm>
          <a:solidFill>
            <a:schemeClr val="accent5"/>
          </a:solidFill>
        </p:spPr>
        <p:txBody>
          <a:bodyPr/>
          <a:lstStyle/>
          <a:p>
            <a:r>
              <a:rPr lang="en-US" sz="3200" dirty="0">
                <a:solidFill>
                  <a:schemeClr val="bg1"/>
                </a:solidFill>
              </a:rPr>
              <a:t>Broad Flexibility Facts Vs. Myths </a:t>
            </a:r>
          </a:p>
        </p:txBody>
      </p:sp>
      <p:sp>
        <p:nvSpPr>
          <p:cNvPr id="3" name="Content Placeholder 2"/>
          <p:cNvSpPr>
            <a:spLocks noGrp="1"/>
          </p:cNvSpPr>
          <p:nvPr>
            <p:ph idx="1"/>
          </p:nvPr>
        </p:nvSpPr>
        <p:spPr>
          <a:xfrm>
            <a:off x="551280" y="1267968"/>
            <a:ext cx="8041440" cy="5108448"/>
          </a:xfrm>
        </p:spPr>
        <p:txBody>
          <a:bodyPr>
            <a:normAutofit fontScale="92500" lnSpcReduction="20000"/>
          </a:bodyPr>
          <a:lstStyle/>
          <a:p>
            <a:r>
              <a:rPr lang="en-US" dirty="0"/>
              <a:t>A Charter System does NOT have to ask the state for permission each time it exercises its broad flexibility.</a:t>
            </a:r>
          </a:p>
          <a:p>
            <a:r>
              <a:rPr lang="en-US" dirty="0"/>
              <a:t>Charter Flexibility does NOT mean that a charter system is free from all federal laws.</a:t>
            </a:r>
          </a:p>
          <a:p>
            <a:r>
              <a:rPr lang="en-US" dirty="0"/>
              <a:t>The use of flexibility does NOT have to look the same in all charter systems, or even in all schools within a charter system.</a:t>
            </a:r>
          </a:p>
          <a:p>
            <a:r>
              <a:rPr lang="en-US" dirty="0"/>
              <a:t>A Charter System DOES needs to align the use of waivers with the District’s System Strategic Plan and the School Improvement Plan</a:t>
            </a:r>
          </a:p>
          <a:p>
            <a:r>
              <a:rPr lang="en-US" dirty="0"/>
              <a:t>Flexibility SHOULD BE used to implement innovations that support improve overall improvement of student achievement.</a:t>
            </a:r>
          </a:p>
          <a:p>
            <a:r>
              <a:rPr lang="en-US" dirty="0"/>
              <a:t>School Governance Teams SHOULD have input into the development and implementation of innovations to improve student achievement.</a:t>
            </a:r>
          </a:p>
          <a:p>
            <a:r>
              <a:rPr lang="en-US" dirty="0"/>
              <a:t>A charter system CAN exercise its use of waivers as the need to address challenges arises. </a:t>
            </a:r>
          </a:p>
          <a:p>
            <a:endParaRPr lang="en-US" dirty="0"/>
          </a:p>
          <a:p>
            <a:endParaRPr lang="en-US" dirty="0"/>
          </a:p>
        </p:txBody>
      </p:sp>
    </p:spTree>
    <p:extLst>
      <p:ext uri="{BB962C8B-B14F-4D97-AF65-F5344CB8AC3E}">
        <p14:creationId xmlns:p14="http://schemas.microsoft.com/office/powerpoint/2010/main" val="964213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26804"/>
            <a:ext cx="8041440" cy="1346815"/>
          </a:xfr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a:noAutofit/>
          </a:bodyPr>
          <a:lstStyle/>
          <a:p>
            <a:r>
              <a:rPr lang="en-US" sz="3200" dirty="0"/>
              <a:t>Examples of Charter System Waivers-</a:t>
            </a:r>
            <a:br>
              <a:rPr lang="en-US" sz="3200" dirty="0"/>
            </a:br>
            <a:r>
              <a:rPr lang="en-US" sz="3200" dirty="0"/>
              <a:t>Academic Program</a:t>
            </a:r>
          </a:p>
        </p:txBody>
      </p:sp>
      <p:sp>
        <p:nvSpPr>
          <p:cNvPr id="3" name="Content Placeholder 2"/>
          <p:cNvSpPr>
            <a:spLocks noGrp="1"/>
          </p:cNvSpPr>
          <p:nvPr>
            <p:ph sz="quarter" idx="1"/>
          </p:nvPr>
        </p:nvSpPr>
        <p:spPr>
          <a:xfrm>
            <a:off x="551280" y="1573619"/>
            <a:ext cx="8041440" cy="5034445"/>
          </a:xfrm>
          <a:noFill/>
        </p:spPr>
        <p:style>
          <a:lnRef idx="1">
            <a:schemeClr val="dk1"/>
          </a:lnRef>
          <a:fillRef idx="2">
            <a:schemeClr val="dk1"/>
          </a:fillRef>
          <a:effectRef idx="1">
            <a:schemeClr val="dk1"/>
          </a:effectRef>
          <a:fontRef idx="minor">
            <a:schemeClr val="dk1"/>
          </a:fontRef>
        </p:style>
        <p:txBody>
          <a:bodyPr>
            <a:normAutofit/>
          </a:bodyPr>
          <a:lstStyle/>
          <a:p>
            <a:pPr marL="0" indent="0">
              <a:buNone/>
            </a:pPr>
            <a:r>
              <a:rPr lang="en-US" i="1" dirty="0"/>
              <a:t>Staffing, Class Size, Program Delivery Example:</a:t>
            </a:r>
          </a:p>
          <a:p>
            <a:pPr lvl="1">
              <a:buFont typeface="Wingdings" charset="2"/>
              <a:buChar char="§"/>
            </a:pPr>
            <a:r>
              <a:rPr lang="en-US" b="1" dirty="0"/>
              <a:t>Challenge: </a:t>
            </a:r>
            <a:r>
              <a:rPr lang="en-US" dirty="0"/>
              <a:t>An elementary school has several students who do not meet program criteria for gifted or REP programs but who can benefit from services provided by teachers in those classrooms. The specific program delivery models described in Georgia law are  getting in the way of the school begin able to better meet their students’ needs</a:t>
            </a:r>
          </a:p>
          <a:p>
            <a:pPr lvl="1">
              <a:buFont typeface="Wingdings" charset="2"/>
              <a:buChar char="§"/>
            </a:pPr>
            <a:r>
              <a:rPr lang="en-US" b="1" dirty="0"/>
              <a:t>SBOE Rule</a:t>
            </a:r>
            <a:r>
              <a:rPr lang="en-US" dirty="0"/>
              <a:t>:160-4-2.38, 160-4-2-.17</a:t>
            </a:r>
          </a:p>
          <a:p>
            <a:pPr lvl="1">
              <a:buFont typeface="Wingdings" charset="2"/>
              <a:buChar char="§"/>
            </a:pPr>
            <a:r>
              <a:rPr lang="en-US" b="1" dirty="0"/>
              <a:t>Solution: </a:t>
            </a:r>
            <a:r>
              <a:rPr lang="en-US" dirty="0"/>
              <a:t>Students served by need, not label. School determines gifted delivery model based on student needs. Advanced students served in Gifted class. Students in need of remediation placed in REP classes. Both classes exceed the state’s maximum class size. No more funding available, but more students served. </a:t>
            </a:r>
          </a:p>
          <a:p>
            <a:pPr marL="329184" lvl="1" indent="0">
              <a:buNone/>
            </a:pPr>
            <a:endParaRPr lang="en-US" dirty="0"/>
          </a:p>
          <a:p>
            <a:pPr lvl="1">
              <a:buFont typeface="Wingdings" charset="2"/>
              <a:buChar char="§"/>
            </a:pPr>
            <a:endParaRPr lang="en-US" dirty="0"/>
          </a:p>
          <a:p>
            <a:endParaRPr lang="en-US" dirty="0"/>
          </a:p>
        </p:txBody>
      </p:sp>
    </p:spTree>
    <p:extLst>
      <p:ext uri="{BB962C8B-B14F-4D97-AF65-F5344CB8AC3E}">
        <p14:creationId xmlns:p14="http://schemas.microsoft.com/office/powerpoint/2010/main" val="1291606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92" y="106327"/>
            <a:ext cx="8039827" cy="1350334"/>
          </a:xfrm>
          <a:solidFill>
            <a:schemeClr val="accent2">
              <a:lumMod val="75000"/>
            </a:schemeClr>
          </a:solidFill>
        </p:spPr>
        <p:style>
          <a:lnRef idx="3">
            <a:schemeClr val="lt1"/>
          </a:lnRef>
          <a:fillRef idx="1">
            <a:schemeClr val="dk1"/>
          </a:fillRef>
          <a:effectRef idx="1">
            <a:schemeClr val="dk1"/>
          </a:effectRef>
          <a:fontRef idx="minor">
            <a:schemeClr val="lt1"/>
          </a:fontRef>
        </p:style>
        <p:txBody>
          <a:bodyPr>
            <a:normAutofit/>
          </a:bodyPr>
          <a:lstStyle/>
          <a:p>
            <a:r>
              <a:rPr lang="en-US" sz="3200" dirty="0"/>
              <a:t>Examples of Charter System Waivers-</a:t>
            </a:r>
            <a:br>
              <a:rPr lang="en-US" sz="3200" dirty="0"/>
            </a:br>
            <a:r>
              <a:rPr lang="en-US" sz="3200" dirty="0"/>
              <a:t>Academic Program</a:t>
            </a:r>
          </a:p>
        </p:txBody>
      </p:sp>
      <p:sp>
        <p:nvSpPr>
          <p:cNvPr id="3" name="Content Placeholder 2"/>
          <p:cNvSpPr>
            <a:spLocks noGrp="1"/>
          </p:cNvSpPr>
          <p:nvPr>
            <p:ph sz="quarter" idx="1"/>
          </p:nvPr>
        </p:nvSpPr>
        <p:spPr>
          <a:xfrm>
            <a:off x="552891" y="1456661"/>
            <a:ext cx="8039827" cy="5092995"/>
          </a:xfrm>
          <a:noFill/>
        </p:spPr>
        <p:style>
          <a:lnRef idx="1">
            <a:schemeClr val="dk1"/>
          </a:lnRef>
          <a:fillRef idx="2">
            <a:schemeClr val="dk1"/>
          </a:fillRef>
          <a:effectRef idx="1">
            <a:schemeClr val="dk1"/>
          </a:effectRef>
          <a:fontRef idx="minor">
            <a:schemeClr val="dk1"/>
          </a:fontRef>
        </p:style>
        <p:txBody>
          <a:bodyPr>
            <a:normAutofit/>
          </a:bodyPr>
          <a:lstStyle/>
          <a:p>
            <a:pPr marL="45720" indent="0">
              <a:buNone/>
            </a:pPr>
            <a:r>
              <a:rPr lang="en-US" sz="2000" i="1" dirty="0"/>
              <a:t>Alternative/Non-Traditional Education Programs, 20 Additional Day Funds, Health and Physical Education Rule </a:t>
            </a:r>
          </a:p>
          <a:p>
            <a:pPr lvl="2">
              <a:buFont typeface="Arial"/>
              <a:buChar char="•"/>
            </a:pPr>
            <a:r>
              <a:rPr lang="en-US" b="1" dirty="0"/>
              <a:t>Challenge: </a:t>
            </a:r>
            <a:r>
              <a:rPr lang="en-US" dirty="0"/>
              <a:t>School needs an alternative education program that meets student needs and aligns with system strategic improvement plan and students’ needs. Programs specified in state law are not meeting students’ needs. </a:t>
            </a:r>
          </a:p>
          <a:p>
            <a:pPr lvl="2">
              <a:buFont typeface="Arial"/>
              <a:buChar char="•"/>
            </a:pPr>
            <a:r>
              <a:rPr lang="en-US" b="1" dirty="0"/>
              <a:t>OCGA</a:t>
            </a:r>
            <a:r>
              <a:rPr lang="en-US" dirty="0"/>
              <a:t> § 20-2-154.1; 20-2-240; 20-2-300; 20-2-184.1, 160-4-2-.12</a:t>
            </a:r>
          </a:p>
          <a:p>
            <a:pPr lvl="2">
              <a:buFont typeface="Arial"/>
              <a:buChar char="•"/>
            </a:pPr>
            <a:r>
              <a:rPr lang="en-US" b="1" dirty="0"/>
              <a:t>Solution: </a:t>
            </a:r>
            <a:r>
              <a:rPr lang="en-US" dirty="0"/>
              <a:t>Design a grades 5-12 program that provides opportunities for remediation, acceleration, credit recovery, and offers non-traditional pathways to a high school diploma and/or a technical college certificate</a:t>
            </a:r>
          </a:p>
          <a:p>
            <a:pPr lvl="2"/>
            <a:endParaRPr lang="en-US" dirty="0"/>
          </a:p>
        </p:txBody>
      </p:sp>
    </p:spTree>
    <p:extLst>
      <p:ext uri="{BB962C8B-B14F-4D97-AF65-F5344CB8AC3E}">
        <p14:creationId xmlns:p14="http://schemas.microsoft.com/office/powerpoint/2010/main" val="4111609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722"/>
            <a:ext cx="8314660" cy="1472264"/>
          </a:xfrm>
          <a:solidFill>
            <a:schemeClr val="accent2">
              <a:lumMod val="75000"/>
            </a:schemeClr>
          </a:solidFill>
        </p:spPr>
        <p:style>
          <a:lnRef idx="1">
            <a:schemeClr val="dk1"/>
          </a:lnRef>
          <a:fillRef idx="3">
            <a:schemeClr val="dk1"/>
          </a:fillRef>
          <a:effectRef idx="2">
            <a:schemeClr val="dk1"/>
          </a:effectRef>
          <a:fontRef idx="minor">
            <a:schemeClr val="lt1"/>
          </a:fontRef>
        </p:style>
        <p:txBody>
          <a:bodyPr>
            <a:normAutofit/>
          </a:bodyPr>
          <a:lstStyle/>
          <a:p>
            <a:r>
              <a:rPr lang="en-US" sz="3200" dirty="0"/>
              <a:t>Examples of Charter System Waivers-</a:t>
            </a:r>
            <a:br>
              <a:rPr lang="en-US" sz="3200" dirty="0"/>
            </a:br>
            <a:r>
              <a:rPr lang="en-US" sz="3200" dirty="0"/>
              <a:t>Academic Program</a:t>
            </a:r>
          </a:p>
        </p:txBody>
      </p:sp>
      <p:sp>
        <p:nvSpPr>
          <p:cNvPr id="3" name="Content Placeholder 2"/>
          <p:cNvSpPr>
            <a:spLocks noGrp="1"/>
          </p:cNvSpPr>
          <p:nvPr>
            <p:ph sz="quarter" idx="1"/>
          </p:nvPr>
        </p:nvSpPr>
        <p:spPr>
          <a:xfrm>
            <a:off x="457200" y="1562986"/>
            <a:ext cx="8314660" cy="4986670"/>
          </a:xfrm>
          <a:noFill/>
        </p:spPr>
        <p:style>
          <a:lnRef idx="1">
            <a:schemeClr val="dk1"/>
          </a:lnRef>
          <a:fillRef idx="2">
            <a:schemeClr val="dk1"/>
          </a:fillRef>
          <a:effectRef idx="1">
            <a:schemeClr val="dk1"/>
          </a:effectRef>
          <a:fontRef idx="minor">
            <a:schemeClr val="dk1"/>
          </a:fontRef>
        </p:style>
        <p:txBody>
          <a:bodyPr>
            <a:normAutofit/>
          </a:bodyPr>
          <a:lstStyle/>
          <a:p>
            <a:pPr marL="0" indent="0">
              <a:buNone/>
            </a:pPr>
            <a:r>
              <a:rPr lang="en-US" i="1" dirty="0"/>
              <a:t>Retention Requirements</a:t>
            </a:r>
          </a:p>
          <a:p>
            <a:pPr lvl="2">
              <a:buFont typeface="Arial"/>
              <a:buChar char="•"/>
            </a:pPr>
            <a:r>
              <a:rPr lang="en-US" b="1" dirty="0"/>
              <a:t>Challenge: </a:t>
            </a:r>
            <a:r>
              <a:rPr lang="en-US" dirty="0"/>
              <a:t>Ga law and SBOE rule base promotion/retention in specific grades on one test score.  School’s Data Teams and RTI teams have determined that  that many of the students just need additional time and resources to achieve academic success in some, but not all, academic areas. School wants to base P/R on totality of info and not one test score and serve students in the areas in which they are not achieving mastery.</a:t>
            </a:r>
          </a:p>
          <a:p>
            <a:pPr lvl="2">
              <a:buFont typeface="Arial"/>
              <a:buChar char="•"/>
            </a:pPr>
            <a:r>
              <a:rPr lang="en-US" b="1" dirty="0"/>
              <a:t>SBOE Rule</a:t>
            </a:r>
            <a:r>
              <a:rPr lang="en-US" dirty="0"/>
              <a:t>:160-4-2.11</a:t>
            </a:r>
          </a:p>
          <a:p>
            <a:pPr lvl="2">
              <a:buFont typeface="Arial"/>
              <a:buChar char="•"/>
            </a:pPr>
            <a:r>
              <a:rPr lang="en-US" b="1" dirty="0"/>
              <a:t>Solution: </a:t>
            </a:r>
            <a:r>
              <a:rPr lang="en-US" dirty="0"/>
              <a:t>Students receive instruction based on their needs and not their grade level designation. Instruction continues until students demonstrate content mastery.</a:t>
            </a:r>
          </a:p>
        </p:txBody>
      </p:sp>
    </p:spTree>
    <p:extLst>
      <p:ext uri="{BB962C8B-B14F-4D97-AF65-F5344CB8AC3E}">
        <p14:creationId xmlns:p14="http://schemas.microsoft.com/office/powerpoint/2010/main" val="2814286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24742"/>
            <a:ext cx="8041440" cy="1667482"/>
          </a:xfrm>
        </p:spPr>
        <p:style>
          <a:lnRef idx="3">
            <a:schemeClr val="lt1"/>
          </a:lnRef>
          <a:fillRef idx="1">
            <a:schemeClr val="accent1"/>
          </a:fillRef>
          <a:effectRef idx="1">
            <a:schemeClr val="accent1"/>
          </a:effectRef>
          <a:fontRef idx="minor">
            <a:schemeClr val="lt1"/>
          </a:fontRef>
        </p:style>
        <p:txBody>
          <a:bodyPr>
            <a:normAutofit/>
          </a:bodyPr>
          <a:lstStyle/>
          <a:p>
            <a:r>
              <a:rPr lang="en-US" sz="3200" dirty="0"/>
              <a:t>Examples of Charter System Waivers-</a:t>
            </a:r>
            <a:br>
              <a:rPr lang="en-US" sz="3200" dirty="0"/>
            </a:br>
            <a:r>
              <a:rPr lang="en-US" sz="3200" dirty="0"/>
              <a:t>Human Resources</a:t>
            </a:r>
          </a:p>
        </p:txBody>
      </p:sp>
      <p:sp>
        <p:nvSpPr>
          <p:cNvPr id="3" name="Content Placeholder 2"/>
          <p:cNvSpPr>
            <a:spLocks noGrp="1"/>
          </p:cNvSpPr>
          <p:nvPr>
            <p:ph sz="quarter" idx="1"/>
          </p:nvPr>
        </p:nvSpPr>
        <p:spPr>
          <a:xfrm>
            <a:off x="551280" y="1792224"/>
            <a:ext cx="8041440" cy="4683004"/>
          </a:xfrm>
          <a:noFill/>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US" i="1" dirty="0"/>
              <a:t>Certification </a:t>
            </a:r>
          </a:p>
          <a:p>
            <a:pPr lvl="1">
              <a:buFont typeface="Arial"/>
              <a:buChar char="•"/>
            </a:pPr>
            <a:r>
              <a:rPr lang="en-US" b="1" dirty="0"/>
              <a:t>Challenge #1</a:t>
            </a:r>
            <a:r>
              <a:rPr lang="en-US" dirty="0"/>
              <a:t>:  CCA business partners have advised that students in several career pathways could benefit from the expertise provided by practitioners as instructors. State law requires teachers to have a teaching certificate.</a:t>
            </a:r>
          </a:p>
          <a:p>
            <a:pPr lvl="1">
              <a:buFont typeface="Arial"/>
              <a:buChar char="•"/>
            </a:pPr>
            <a:r>
              <a:rPr lang="en-US" b="1" dirty="0"/>
              <a:t>Solution #1: </a:t>
            </a:r>
            <a:r>
              <a:rPr lang="en-US" dirty="0"/>
              <a:t>Hire RN to teach Anatomy and  Physiology;  Contract with a local chef to teach Culinary Arts</a:t>
            </a:r>
          </a:p>
          <a:p>
            <a:pPr lvl="1">
              <a:buFont typeface="Arial"/>
              <a:buChar char="•"/>
            </a:pPr>
            <a:r>
              <a:rPr lang="en-US" b="1" dirty="0"/>
              <a:t>Challenge #2</a:t>
            </a:r>
            <a:r>
              <a:rPr lang="en-US" dirty="0"/>
              <a:t>: Small rural community cannot find a certified art teacher for the elementary school</a:t>
            </a:r>
          </a:p>
          <a:p>
            <a:pPr lvl="1">
              <a:buFont typeface="Arial"/>
              <a:buChar char="•"/>
            </a:pPr>
            <a:r>
              <a:rPr lang="en-US" b="1" dirty="0"/>
              <a:t>Solution #2</a:t>
            </a:r>
            <a:r>
              <a:rPr lang="en-US" dirty="0"/>
              <a:t>: Hire a local artist to teach part-time or full-time and provide art instruction in grades K-5.</a:t>
            </a:r>
          </a:p>
          <a:p>
            <a:pPr lvl="1">
              <a:buFont typeface="Arial"/>
              <a:buChar char="•"/>
            </a:pPr>
            <a:r>
              <a:rPr lang="en-US" b="1" dirty="0"/>
              <a:t>OCGA </a:t>
            </a:r>
            <a:r>
              <a:rPr lang="en-US" dirty="0"/>
              <a:t>20-2-108, 20-2-200</a:t>
            </a:r>
          </a:p>
          <a:p>
            <a:pPr lvl="1">
              <a:buFont typeface="Arial"/>
              <a:buChar char="•"/>
            </a:pPr>
            <a:endParaRPr lang="en-US" dirty="0"/>
          </a:p>
          <a:p>
            <a:pPr lvl="1">
              <a:buFont typeface="Arial"/>
              <a:buChar char="•"/>
            </a:pPr>
            <a:endParaRPr lang="en-US" dirty="0"/>
          </a:p>
          <a:p>
            <a:pPr lvl="1">
              <a:buFont typeface="Arial"/>
              <a:buChar char="•"/>
            </a:pPr>
            <a:endParaRPr lang="en-US" dirty="0"/>
          </a:p>
          <a:p>
            <a:pPr lvl="1">
              <a:buFont typeface="Arial"/>
              <a:buChar char="•"/>
            </a:pPr>
            <a:endParaRPr lang="en-US" dirty="0"/>
          </a:p>
          <a:p>
            <a:pPr lvl="1">
              <a:buFont typeface="Arial"/>
              <a:buChar char="•"/>
            </a:pPr>
            <a:endParaRPr lang="en-US" dirty="0"/>
          </a:p>
        </p:txBody>
      </p:sp>
    </p:spTree>
    <p:extLst>
      <p:ext uri="{BB962C8B-B14F-4D97-AF65-F5344CB8AC3E}">
        <p14:creationId xmlns:p14="http://schemas.microsoft.com/office/powerpoint/2010/main" val="2001793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24742"/>
            <a:ext cx="8041440" cy="1565835"/>
          </a:xfrm>
        </p:spPr>
        <p:style>
          <a:lnRef idx="3">
            <a:schemeClr val="lt1"/>
          </a:lnRef>
          <a:fillRef idx="1">
            <a:schemeClr val="accent1"/>
          </a:fillRef>
          <a:effectRef idx="1">
            <a:schemeClr val="accent1"/>
          </a:effectRef>
          <a:fontRef idx="minor">
            <a:schemeClr val="lt1"/>
          </a:fontRef>
        </p:style>
        <p:txBody>
          <a:bodyPr>
            <a:normAutofit/>
          </a:bodyPr>
          <a:lstStyle/>
          <a:p>
            <a:r>
              <a:rPr lang="en-US" sz="3200" dirty="0"/>
              <a:t>Examples of Charter System Waivers-</a:t>
            </a:r>
            <a:br>
              <a:rPr lang="en-US" sz="3200" dirty="0"/>
            </a:br>
            <a:r>
              <a:rPr lang="en-US" sz="3200" dirty="0"/>
              <a:t>Human Resources</a:t>
            </a:r>
          </a:p>
        </p:txBody>
      </p:sp>
      <p:sp>
        <p:nvSpPr>
          <p:cNvPr id="3" name="Content Placeholder 2"/>
          <p:cNvSpPr>
            <a:spLocks noGrp="1"/>
          </p:cNvSpPr>
          <p:nvPr>
            <p:ph sz="quarter" idx="1"/>
          </p:nvPr>
        </p:nvSpPr>
        <p:spPr>
          <a:xfrm>
            <a:off x="551280" y="1690577"/>
            <a:ext cx="8041440" cy="4763386"/>
          </a:xfrm>
          <a:noFill/>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0" indent="0">
              <a:buNone/>
            </a:pPr>
            <a:r>
              <a:rPr lang="en-US" i="1" dirty="0"/>
              <a:t>Class Size and Staffing Requirements</a:t>
            </a:r>
          </a:p>
          <a:p>
            <a:pPr lvl="1">
              <a:buFont typeface="Arial"/>
              <a:buChar char="•"/>
            </a:pPr>
            <a:r>
              <a:rPr lang="en-US" b="1" dirty="0"/>
              <a:t>Challenge</a:t>
            </a:r>
            <a:r>
              <a:rPr lang="en-US" dirty="0"/>
              <a:t>: In an elementary school, many classes exceed state max class size well into the year as new students move in. SGT has determined that the school is not maximizing use of personnel to meet SIP goals</a:t>
            </a:r>
          </a:p>
          <a:p>
            <a:pPr lvl="1">
              <a:buFont typeface="Arial"/>
              <a:buChar char="•"/>
            </a:pPr>
            <a:r>
              <a:rPr lang="en-US" b="1" dirty="0"/>
              <a:t>SBOE Rule</a:t>
            </a:r>
            <a:r>
              <a:rPr lang="en-US" dirty="0"/>
              <a:t>: 160-5-1</a:t>
            </a:r>
          </a:p>
          <a:p>
            <a:pPr lvl="1">
              <a:buFont typeface="Arial"/>
              <a:buChar char="•"/>
            </a:pPr>
            <a:r>
              <a:rPr lang="en-US" b="1" dirty="0"/>
              <a:t>Solution: </a:t>
            </a:r>
            <a:r>
              <a:rPr lang="en-US" dirty="0"/>
              <a:t>Kindergarten class with 22 students and para-pro has additional student enroll in December. No need to split class and hire additional teacher</a:t>
            </a:r>
          </a:p>
          <a:p>
            <a:pPr lvl="1">
              <a:buFont typeface="Arial"/>
              <a:buChar char="•"/>
            </a:pPr>
            <a:r>
              <a:rPr lang="en-US" b="1" dirty="0"/>
              <a:t>Solution: </a:t>
            </a:r>
            <a:r>
              <a:rPr lang="en-US" dirty="0"/>
              <a:t>State requires a full time media specialist. SGT recommends having ½ time Media Specialist and ½ Math Coach to meet SIP goals in math. Could be the same person,  2 people sharing these positions, or 2 people working PT. No additional personnel required. </a:t>
            </a:r>
          </a:p>
        </p:txBody>
      </p:sp>
    </p:spTree>
    <p:extLst>
      <p:ext uri="{BB962C8B-B14F-4D97-AF65-F5344CB8AC3E}">
        <p14:creationId xmlns:p14="http://schemas.microsoft.com/office/powerpoint/2010/main" val="3448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70103"/>
            <a:ext cx="8041440" cy="1733126"/>
          </a:xfrm>
        </p:spPr>
        <p:style>
          <a:lnRef idx="3">
            <a:schemeClr val="lt1"/>
          </a:lnRef>
          <a:fillRef idx="1">
            <a:schemeClr val="accent1"/>
          </a:fillRef>
          <a:effectRef idx="1">
            <a:schemeClr val="accent1"/>
          </a:effectRef>
          <a:fontRef idx="minor">
            <a:schemeClr val="lt1"/>
          </a:fontRef>
        </p:style>
        <p:txBody>
          <a:bodyPr>
            <a:noAutofit/>
          </a:bodyPr>
          <a:lstStyle/>
          <a:p>
            <a:r>
              <a:rPr lang="en-US" sz="3200" dirty="0"/>
              <a:t>Examples of Charter System Waivers-</a:t>
            </a:r>
            <a:br>
              <a:rPr lang="en-US" sz="3200" dirty="0"/>
            </a:br>
            <a:r>
              <a:rPr lang="en-US" sz="3200" dirty="0"/>
              <a:t>Human Resources</a:t>
            </a:r>
          </a:p>
        </p:txBody>
      </p:sp>
      <p:sp>
        <p:nvSpPr>
          <p:cNvPr id="3" name="Content Placeholder 2"/>
          <p:cNvSpPr>
            <a:spLocks noGrp="1"/>
          </p:cNvSpPr>
          <p:nvPr>
            <p:ph sz="quarter" idx="1"/>
          </p:nvPr>
        </p:nvSpPr>
        <p:spPr>
          <a:xfrm>
            <a:off x="551280" y="1903230"/>
            <a:ext cx="8041440" cy="4614528"/>
          </a:xfrm>
          <a:noFill/>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US" i="1" dirty="0"/>
              <a:t>Salary Schedule Requirements </a:t>
            </a:r>
          </a:p>
          <a:p>
            <a:pPr lvl="2">
              <a:buFont typeface="Arial"/>
              <a:buChar char="•"/>
            </a:pPr>
            <a:r>
              <a:rPr lang="en-US" b="1" dirty="0"/>
              <a:t>Challenge: </a:t>
            </a:r>
            <a:r>
              <a:rPr lang="en-US" dirty="0"/>
              <a:t>School system has a variety of personnel needs for positions that do not fit into the state salary schedule. System wants to strengthen state salary schedule for increased compensation in critical, high need areas</a:t>
            </a:r>
          </a:p>
          <a:p>
            <a:pPr lvl="2">
              <a:buFont typeface="Arial"/>
              <a:buChar char="•"/>
            </a:pPr>
            <a:r>
              <a:rPr lang="en-US" b="1" dirty="0"/>
              <a:t>OCGA </a:t>
            </a:r>
            <a:r>
              <a:rPr lang="en-US" dirty="0"/>
              <a:t>20-2-212</a:t>
            </a:r>
          </a:p>
          <a:p>
            <a:pPr lvl="2">
              <a:buFont typeface="Arial"/>
              <a:buChar char="•"/>
            </a:pPr>
            <a:r>
              <a:rPr lang="en-US" b="1" dirty="0"/>
              <a:t>Solution: </a:t>
            </a:r>
            <a:r>
              <a:rPr lang="en-US" dirty="0"/>
              <a:t>Hire RN to teach Healthcare Science course and adjust salary to be competitive with healthcare industry; Build a Pay for Performance grants program for teachers; Contract with 49% staff at set hourly rate and maximize personnel allocations</a:t>
            </a:r>
          </a:p>
          <a:p>
            <a:pPr lvl="2">
              <a:buFont typeface="Arial"/>
              <a:buChar char="•"/>
            </a:pPr>
            <a:endParaRPr lang="en-US" dirty="0"/>
          </a:p>
        </p:txBody>
      </p:sp>
    </p:spTree>
    <p:extLst>
      <p:ext uri="{BB962C8B-B14F-4D97-AF65-F5344CB8AC3E}">
        <p14:creationId xmlns:p14="http://schemas.microsoft.com/office/powerpoint/2010/main" val="807955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2118"/>
            <a:ext cx="8915400" cy="1020934"/>
          </a:xfrm>
        </p:spPr>
        <p:txBody>
          <a:bodyPr>
            <a:normAutofit/>
          </a:bodyPr>
          <a:lstStyle/>
          <a:p>
            <a:r>
              <a:rPr lang="en-US" sz="4400" dirty="0">
                <a:solidFill>
                  <a:schemeClr val="bg1"/>
                </a:solidFill>
              </a:rPr>
              <a:t>Agenda Topic #1</a:t>
            </a:r>
          </a:p>
        </p:txBody>
      </p:sp>
      <p:sp>
        <p:nvSpPr>
          <p:cNvPr id="3" name="Subtitle 2"/>
          <p:cNvSpPr>
            <a:spLocks noGrp="1"/>
          </p:cNvSpPr>
          <p:nvPr>
            <p:ph type="subTitle" idx="1"/>
          </p:nvPr>
        </p:nvSpPr>
        <p:spPr>
          <a:xfrm>
            <a:off x="712694" y="1463052"/>
            <a:ext cx="8001000" cy="4074148"/>
          </a:xfrm>
        </p:spPr>
        <p:txBody>
          <a:bodyPr>
            <a:normAutofit fontScale="70000" lnSpcReduction="20000"/>
          </a:bodyPr>
          <a:lstStyle/>
          <a:p>
            <a:pPr algn="ctr"/>
            <a:endParaRPr lang="en-US" sz="2400" dirty="0"/>
          </a:p>
          <a:p>
            <a:pPr algn="ctr"/>
            <a:endParaRPr lang="en-US" sz="2400" dirty="0"/>
          </a:p>
          <a:p>
            <a:endParaRPr lang="en-US" sz="3200" b="1" dirty="0">
              <a:solidFill>
                <a:srgbClr val="FF0000"/>
              </a:solidFill>
            </a:endParaRPr>
          </a:p>
          <a:p>
            <a:endParaRPr lang="en-US" sz="4000" b="1" dirty="0">
              <a:solidFill>
                <a:srgbClr val="FF0000"/>
              </a:solidFill>
            </a:endParaRPr>
          </a:p>
          <a:p>
            <a:endParaRPr lang="en-US" sz="4000" b="1" dirty="0">
              <a:solidFill>
                <a:srgbClr val="FF0000"/>
              </a:solidFill>
            </a:endParaRPr>
          </a:p>
          <a:p>
            <a:r>
              <a:rPr lang="en-US" sz="5700" b="1" dirty="0">
                <a:solidFill>
                  <a:srgbClr val="FF0000"/>
                </a:solidFill>
              </a:rPr>
              <a:t>What is Effective Governance for Charter Systems?</a:t>
            </a:r>
          </a:p>
          <a:p>
            <a:pPr algn="ctr"/>
            <a:endParaRPr lang="en-US" sz="3200" dirty="0">
              <a:latin typeface="+mj-lt"/>
            </a:endParaRPr>
          </a:p>
          <a:p>
            <a:pPr algn="ctr"/>
            <a:endParaRPr lang="en-US" sz="3200" dirty="0">
              <a:latin typeface="+mj-lt"/>
            </a:endParaRPr>
          </a:p>
          <a:p>
            <a:r>
              <a:rPr lang="en-US" sz="3200" dirty="0">
                <a:latin typeface="+mj-lt"/>
              </a:rPr>
              <a:t>                </a:t>
            </a:r>
            <a:endParaRPr lang="en-US" sz="3200" b="1" dirty="0">
              <a:solidFill>
                <a:srgbClr val="FF0000"/>
              </a:solidFill>
              <a:latin typeface="+mj-lt"/>
            </a:endParaRPr>
          </a:p>
        </p:txBody>
      </p:sp>
    </p:spTree>
    <p:extLst>
      <p:ext uri="{BB962C8B-B14F-4D97-AF65-F5344CB8AC3E}">
        <p14:creationId xmlns:p14="http://schemas.microsoft.com/office/powerpoint/2010/main" val="1787603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
            <a:ext cx="8041440" cy="1105785"/>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3200" dirty="0"/>
              <a:t>Examples of Charter System Waivers-</a:t>
            </a:r>
            <a:br>
              <a:rPr lang="en-US" sz="3200" dirty="0"/>
            </a:br>
            <a:r>
              <a:rPr lang="en-US" sz="3200" dirty="0"/>
              <a:t>Financial Flexibility</a:t>
            </a:r>
          </a:p>
        </p:txBody>
      </p:sp>
      <p:sp>
        <p:nvSpPr>
          <p:cNvPr id="3" name="Content Placeholder 2"/>
          <p:cNvSpPr>
            <a:spLocks noGrp="1"/>
          </p:cNvSpPr>
          <p:nvPr>
            <p:ph sz="quarter" idx="1"/>
          </p:nvPr>
        </p:nvSpPr>
        <p:spPr>
          <a:xfrm>
            <a:off x="551280" y="1105787"/>
            <a:ext cx="8041439" cy="5422604"/>
          </a:xfrm>
          <a:noFill/>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US" i="1" dirty="0"/>
              <a:t>Categorical Allotment Requirements and Direct Classroom Expenditures</a:t>
            </a:r>
          </a:p>
          <a:p>
            <a:pPr lvl="2">
              <a:buFont typeface="Arial"/>
              <a:buChar char="•"/>
            </a:pPr>
            <a:r>
              <a:rPr lang="en-US" b="1" dirty="0"/>
              <a:t>Challenge: </a:t>
            </a:r>
            <a:r>
              <a:rPr lang="en-US" dirty="0"/>
              <a:t>School and system budgets are not based on system strategic improvement plan and students’ needs. Based instead on how GA law specifies how funds must be spent</a:t>
            </a:r>
          </a:p>
          <a:p>
            <a:pPr lvl="2">
              <a:buFont typeface="Arial"/>
              <a:buChar char="•"/>
            </a:pPr>
            <a:r>
              <a:rPr lang="en-US" b="1" dirty="0"/>
              <a:t>OCGA</a:t>
            </a:r>
            <a:r>
              <a:rPr lang="en-US" dirty="0"/>
              <a:t> 20-2-183, 20-2-167, 20-2-171</a:t>
            </a:r>
          </a:p>
          <a:p>
            <a:pPr lvl="2">
              <a:buFont typeface="Arial"/>
              <a:buChar char="•"/>
            </a:pPr>
            <a:r>
              <a:rPr lang="en-US" b="1" dirty="0"/>
              <a:t>Solution: </a:t>
            </a:r>
            <a:r>
              <a:rPr lang="en-US" dirty="0"/>
              <a:t>Expend funds in area of professional development related to a particular goal and area of need in the strategic plan (i.e., math achievement, working with EL population); Use state funding marked for remediation instruction to provide transportation to summer remediation classes</a:t>
            </a:r>
          </a:p>
        </p:txBody>
      </p:sp>
    </p:spTree>
    <p:extLst>
      <p:ext uri="{BB962C8B-B14F-4D97-AF65-F5344CB8AC3E}">
        <p14:creationId xmlns:p14="http://schemas.microsoft.com/office/powerpoint/2010/main" val="883422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670" y="170121"/>
            <a:ext cx="8178050" cy="1280727"/>
          </a:xfrm>
          <a:solidFill>
            <a:schemeClr val="accent3"/>
          </a:solidFill>
        </p:spPr>
        <p:txBody>
          <a:bodyPr/>
          <a:lstStyle/>
          <a:p>
            <a:r>
              <a:rPr lang="en-US" sz="3200" dirty="0">
                <a:solidFill>
                  <a:schemeClr val="bg1"/>
                </a:solidFill>
              </a:rPr>
              <a:t>Examples of Charter System Waivers-</a:t>
            </a:r>
            <a:br>
              <a:rPr lang="en-US" sz="3200" dirty="0">
                <a:solidFill>
                  <a:schemeClr val="bg1"/>
                </a:solidFill>
              </a:rPr>
            </a:br>
            <a:r>
              <a:rPr lang="en-US" sz="3200" dirty="0">
                <a:solidFill>
                  <a:schemeClr val="bg1"/>
                </a:solidFill>
              </a:rPr>
              <a:t>Financial </a:t>
            </a:r>
            <a:r>
              <a:rPr lang="en-US" sz="3200" dirty="0" smtClean="0">
                <a:solidFill>
                  <a:schemeClr val="bg1"/>
                </a:solidFill>
              </a:rPr>
              <a:t>Flexibility</a:t>
            </a:r>
            <a:endParaRPr lang="en-US" sz="1400" dirty="0">
              <a:solidFill>
                <a:schemeClr val="bg1"/>
              </a:solidFill>
            </a:endParaRPr>
          </a:p>
        </p:txBody>
      </p:sp>
      <p:sp>
        <p:nvSpPr>
          <p:cNvPr id="3" name="Content Placeholder 2"/>
          <p:cNvSpPr>
            <a:spLocks noGrp="1"/>
          </p:cNvSpPr>
          <p:nvPr>
            <p:ph idx="1"/>
          </p:nvPr>
        </p:nvSpPr>
        <p:spPr>
          <a:xfrm>
            <a:off x="414670" y="1450848"/>
            <a:ext cx="8178050" cy="5098808"/>
          </a:xfrm>
        </p:spPr>
        <p:txBody>
          <a:bodyPr>
            <a:normAutofit fontScale="92500" lnSpcReduction="10000"/>
          </a:bodyPr>
          <a:lstStyle/>
          <a:p>
            <a:pPr marL="0" indent="0">
              <a:buNone/>
            </a:pPr>
            <a:endParaRPr lang="en-US" sz="2000" i="1" dirty="0"/>
          </a:p>
          <a:p>
            <a:pPr marL="0" indent="0">
              <a:buNone/>
            </a:pPr>
            <a:r>
              <a:rPr lang="en-US" sz="2600" i="1" dirty="0" smtClean="0"/>
              <a:t>Consolidated Funds</a:t>
            </a:r>
          </a:p>
          <a:p>
            <a:pPr>
              <a:buFont typeface="Arial" panose="020B0604020202020204" pitchFamily="34" charset="0"/>
              <a:buChar char="•"/>
            </a:pPr>
            <a:r>
              <a:rPr lang="en-US" sz="2200" dirty="0" smtClean="0"/>
              <a:t>Federal </a:t>
            </a:r>
            <a:r>
              <a:rPr lang="en-US" sz="2200" dirty="0"/>
              <a:t>law allows districts to consolidate federal funds (Title 1,2,3, </a:t>
            </a:r>
            <a:r>
              <a:rPr lang="en-US" sz="2200" dirty="0" smtClean="0"/>
              <a:t>Special Education, etc</a:t>
            </a:r>
            <a:r>
              <a:rPr lang="en-US" sz="2200" dirty="0"/>
              <a:t>.) with state and local funds into a single pool of funds to support a schoolwide program</a:t>
            </a:r>
          </a:p>
          <a:p>
            <a:pPr>
              <a:buFont typeface="Arial" panose="020B0604020202020204" pitchFamily="34" charset="0"/>
              <a:buChar char="•"/>
            </a:pPr>
            <a:r>
              <a:rPr lang="en-US" sz="2200" dirty="0"/>
              <a:t>Federal funds lose their identity and are treated as state and local funds</a:t>
            </a:r>
          </a:p>
          <a:p>
            <a:pPr>
              <a:buFont typeface="Arial" panose="020B0604020202020204" pitchFamily="34" charset="0"/>
              <a:buChar char="•"/>
            </a:pPr>
            <a:r>
              <a:rPr lang="en-US" sz="2200" dirty="0"/>
              <a:t>School no longer has Title I teachers with restrictions on what they can do; equipment purchases funded through the consolidated pool are not treated as federal property</a:t>
            </a:r>
          </a:p>
          <a:p>
            <a:pPr>
              <a:buFont typeface="Arial" panose="020B0604020202020204" pitchFamily="34" charset="0"/>
              <a:buChar char="•"/>
            </a:pPr>
            <a:r>
              <a:rPr lang="en-US" sz="2200" dirty="0"/>
              <a:t>Consolidated schoolwide budget becomes one line item, except for mandated federal set asides</a:t>
            </a:r>
          </a:p>
          <a:p>
            <a:pPr>
              <a:buFont typeface="Arial" panose="020B0604020202020204" pitchFamily="34" charset="0"/>
              <a:buChar char="•"/>
            </a:pPr>
            <a:r>
              <a:rPr lang="en-US" sz="2200" dirty="0" smtClean="0"/>
              <a:t>Started as a pilot. GA </a:t>
            </a:r>
            <a:r>
              <a:rPr lang="en-US" sz="2200" dirty="0"/>
              <a:t>in </a:t>
            </a:r>
            <a:r>
              <a:rPr lang="en-US" sz="2200" dirty="0" smtClean="0"/>
              <a:t>5</a:t>
            </a:r>
            <a:r>
              <a:rPr lang="en-US" sz="2200" baseline="30000" dirty="0" smtClean="0"/>
              <a:t>th</a:t>
            </a:r>
            <a:r>
              <a:rPr lang="en-US" sz="2200" dirty="0" smtClean="0"/>
              <a:t> </a:t>
            </a:r>
            <a:r>
              <a:rPr lang="en-US" sz="2200" dirty="0"/>
              <a:t>year of implementation of consolidated funds project </a:t>
            </a:r>
            <a:r>
              <a:rPr lang="en-US" sz="2200" dirty="0" smtClean="0"/>
              <a:t> </a:t>
            </a:r>
            <a:r>
              <a:rPr lang="en-US" sz="2200" dirty="0"/>
              <a:t>districts </a:t>
            </a:r>
            <a:r>
              <a:rPr lang="en-US" sz="2200" b="1" dirty="0">
                <a:solidFill>
                  <a:schemeClr val="tx1"/>
                </a:solidFill>
              </a:rPr>
              <a:t>(</a:t>
            </a:r>
            <a:r>
              <a:rPr lang="en-US" sz="2200" b="1" dirty="0" smtClean="0">
                <a:solidFill>
                  <a:schemeClr val="tx1"/>
                </a:solidFill>
              </a:rPr>
              <a:t>36 districts FY20)</a:t>
            </a:r>
          </a:p>
          <a:p>
            <a:pPr>
              <a:buFont typeface="Arial" panose="020B0604020202020204" pitchFamily="34" charset="0"/>
              <a:buChar char="•"/>
            </a:pPr>
            <a:r>
              <a:rPr lang="en-US" sz="2200" dirty="0" smtClean="0"/>
              <a:t>Districts </a:t>
            </a:r>
            <a:r>
              <a:rPr lang="en-US" sz="2200" dirty="0"/>
              <a:t>reporting significant benefits from the increased </a:t>
            </a:r>
            <a:r>
              <a:rPr lang="en-US" sz="2200" dirty="0" smtClean="0"/>
              <a:t>flexibility</a:t>
            </a:r>
          </a:p>
          <a:p>
            <a:pPr marL="228600" lvl="2" indent="-228600">
              <a:buFont typeface="Arial" panose="020B0604020202020204" pitchFamily="34" charset="0"/>
              <a:buChar char="•"/>
            </a:pPr>
            <a:r>
              <a:rPr lang="en-US" sz="2200" dirty="0" smtClean="0"/>
              <a:t>Contact:  Shaun Owens at sowens@doe.k12.ga.us</a:t>
            </a:r>
            <a:endParaRPr lang="en-US" sz="2200" dirty="0"/>
          </a:p>
          <a:p>
            <a:endParaRPr lang="en-US" dirty="0"/>
          </a:p>
        </p:txBody>
      </p:sp>
    </p:spTree>
    <p:extLst>
      <p:ext uri="{BB962C8B-B14F-4D97-AF65-F5344CB8AC3E}">
        <p14:creationId xmlns:p14="http://schemas.microsoft.com/office/powerpoint/2010/main" val="428465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280" y="1670304"/>
            <a:ext cx="8041440" cy="4319422"/>
          </a:xfrm>
        </p:spPr>
        <p:txBody>
          <a:bodyPr>
            <a:noAutofit/>
          </a:bodyPr>
          <a:lstStyle/>
          <a:p>
            <a:pPr marL="0" indent="0">
              <a:buNone/>
            </a:pPr>
            <a:r>
              <a:rPr lang="en-US" sz="2000" i="1" dirty="0" smtClean="0"/>
              <a:t>Charter System QBE Funds</a:t>
            </a:r>
          </a:p>
          <a:p>
            <a:r>
              <a:rPr lang="en-US" sz="2000" dirty="0"/>
              <a:t>Charter System Funding is included in the QBE allotment and can be carried over from year to year. </a:t>
            </a:r>
            <a:endParaRPr lang="en-US" sz="2000" dirty="0" smtClean="0"/>
          </a:p>
          <a:p>
            <a:r>
              <a:rPr lang="en-US" sz="2000" dirty="0" smtClean="0"/>
              <a:t>Districts </a:t>
            </a:r>
            <a:r>
              <a:rPr lang="en-US" sz="2000" dirty="0"/>
              <a:t>have flexibility over the charter system </a:t>
            </a:r>
            <a:r>
              <a:rPr lang="en-US" sz="2000" dirty="0" smtClean="0"/>
              <a:t>funding</a:t>
            </a:r>
          </a:p>
          <a:p>
            <a:r>
              <a:rPr lang="en-US" sz="2000" dirty="0"/>
              <a:t>F</a:t>
            </a:r>
            <a:r>
              <a:rPr lang="en-US" sz="2000" dirty="0" smtClean="0"/>
              <a:t>unding </a:t>
            </a:r>
            <a:r>
              <a:rPr lang="en-US" sz="2000" dirty="0"/>
              <a:t>must be used to implement innovations, support the school and/or district improvement plans and training/support School Governance Teams, school and district staff and leadership in the work of effective charter systems. </a:t>
            </a:r>
          </a:p>
          <a:p>
            <a:pPr marL="0" indent="0">
              <a:buNone/>
            </a:pPr>
            <a:endParaRPr lang="en-US" sz="2000" i="1" dirty="0"/>
          </a:p>
        </p:txBody>
      </p:sp>
      <p:sp>
        <p:nvSpPr>
          <p:cNvPr id="4" name="Title 1"/>
          <p:cNvSpPr>
            <a:spLocks noGrp="1"/>
          </p:cNvSpPr>
          <p:nvPr>
            <p:ph type="title"/>
          </p:nvPr>
        </p:nvSpPr>
        <p:spPr>
          <a:xfrm>
            <a:off x="551280" y="436563"/>
            <a:ext cx="8041440" cy="1233741"/>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3200" dirty="0"/>
              <a:t>Examples of Charter System Waivers-</a:t>
            </a:r>
            <a:br>
              <a:rPr lang="en-US" sz="3200" dirty="0"/>
            </a:br>
            <a:r>
              <a:rPr lang="en-US" sz="3200" dirty="0"/>
              <a:t>Financial Flexibility</a:t>
            </a:r>
          </a:p>
        </p:txBody>
      </p:sp>
    </p:spTree>
    <p:extLst>
      <p:ext uri="{BB962C8B-B14F-4D97-AF65-F5344CB8AC3E}">
        <p14:creationId xmlns:p14="http://schemas.microsoft.com/office/powerpoint/2010/main" val="721892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58763"/>
            <a:ext cx="8041440" cy="1510549"/>
          </a:xfrm>
        </p:spPr>
        <p:style>
          <a:lnRef idx="3">
            <a:schemeClr val="lt1"/>
          </a:lnRef>
          <a:fillRef idx="1">
            <a:schemeClr val="accent4"/>
          </a:fillRef>
          <a:effectRef idx="1">
            <a:schemeClr val="accent4"/>
          </a:effectRef>
          <a:fontRef idx="minor">
            <a:schemeClr val="lt1"/>
          </a:fontRef>
        </p:style>
        <p:txBody>
          <a:bodyPr>
            <a:noAutofit/>
          </a:bodyPr>
          <a:lstStyle/>
          <a:p>
            <a:r>
              <a:rPr lang="en-US" sz="3200" dirty="0"/>
              <a:t>Examples of Charter System Waivers-</a:t>
            </a:r>
            <a:br>
              <a:rPr lang="en-US" sz="3200" dirty="0"/>
            </a:br>
            <a:r>
              <a:rPr lang="en-US" sz="3200" dirty="0"/>
              <a:t>Operations</a:t>
            </a:r>
          </a:p>
        </p:txBody>
      </p:sp>
      <p:sp>
        <p:nvSpPr>
          <p:cNvPr id="3" name="Content Placeholder 2"/>
          <p:cNvSpPr>
            <a:spLocks noGrp="1"/>
          </p:cNvSpPr>
          <p:nvPr>
            <p:ph sz="quarter" idx="1"/>
          </p:nvPr>
        </p:nvSpPr>
        <p:spPr>
          <a:xfrm>
            <a:off x="551280" y="1669312"/>
            <a:ext cx="8041440" cy="4837814"/>
          </a:xfrm>
          <a:noFill/>
        </p:spPr>
        <p:style>
          <a:lnRef idx="1">
            <a:schemeClr val="accent4"/>
          </a:lnRef>
          <a:fillRef idx="2">
            <a:schemeClr val="accent4"/>
          </a:fillRef>
          <a:effectRef idx="1">
            <a:schemeClr val="accent4"/>
          </a:effectRef>
          <a:fontRef idx="minor">
            <a:schemeClr val="dk1"/>
          </a:fontRef>
        </p:style>
        <p:txBody>
          <a:bodyPr>
            <a:normAutofit/>
          </a:bodyPr>
          <a:lstStyle/>
          <a:p>
            <a:pPr lvl="1">
              <a:buFont typeface="Arial"/>
              <a:buChar char="•"/>
            </a:pPr>
            <a:r>
              <a:rPr lang="en-US" sz="2000" i="1" dirty="0"/>
              <a:t>School day and school year for students and employees. </a:t>
            </a:r>
          </a:p>
          <a:p>
            <a:pPr lvl="2">
              <a:buFont typeface="Arial"/>
              <a:buChar char="•"/>
            </a:pPr>
            <a:r>
              <a:rPr lang="en-US" b="1" dirty="0"/>
              <a:t>Challenge</a:t>
            </a:r>
            <a:r>
              <a:rPr lang="en-US" dirty="0"/>
              <a:t>: Middle school calendar and school day schedule are not meeting student needs for strategic areas, such as career </a:t>
            </a:r>
            <a:r>
              <a:rPr lang="en-US" dirty="0" smtClean="0"/>
              <a:t>exploration, social emotional support services and programs</a:t>
            </a:r>
            <a:endParaRPr lang="en-US" dirty="0"/>
          </a:p>
          <a:p>
            <a:pPr lvl="2">
              <a:buFont typeface="Arial"/>
              <a:buChar char="•"/>
            </a:pPr>
            <a:r>
              <a:rPr lang="it-IT" b="1" dirty="0"/>
              <a:t>O.C.G.A. </a:t>
            </a:r>
            <a:r>
              <a:rPr lang="it-IT" dirty="0"/>
              <a:t>§ 20-2-151, 20-2-160, 20-2-161.1, 20-2-165, 20-2-168, 20-2- 168(c), 20-2-240. </a:t>
            </a:r>
            <a:endParaRPr lang="en-US" dirty="0"/>
          </a:p>
          <a:p>
            <a:pPr lvl="2">
              <a:buFont typeface="Arial"/>
              <a:buChar char="•"/>
            </a:pPr>
            <a:r>
              <a:rPr lang="en-US" b="1" dirty="0"/>
              <a:t>Solution</a:t>
            </a:r>
            <a:r>
              <a:rPr lang="en-US" dirty="0"/>
              <a:t>: Create opportunities for career exploration in Grades 6-8 by restructuring the school day to allow for a full day of career exploration at given intervals during the school year (monthly, quarterly, etc.) and added </a:t>
            </a:r>
            <a:r>
              <a:rPr lang="en-US" dirty="0" smtClean="0"/>
              <a:t>opportunities for students to have social </a:t>
            </a:r>
            <a:r>
              <a:rPr lang="en-US" dirty="0"/>
              <a:t>emotional support services and programs</a:t>
            </a:r>
          </a:p>
          <a:p>
            <a:pPr lvl="2">
              <a:buFont typeface="Arial"/>
              <a:buChar char="•"/>
            </a:pPr>
            <a:endParaRPr lang="en-US" dirty="0"/>
          </a:p>
        </p:txBody>
      </p:sp>
    </p:spTree>
    <p:extLst>
      <p:ext uri="{BB962C8B-B14F-4D97-AF65-F5344CB8AC3E}">
        <p14:creationId xmlns:p14="http://schemas.microsoft.com/office/powerpoint/2010/main" val="1342355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2118"/>
            <a:ext cx="8915400" cy="1020934"/>
          </a:xfrm>
        </p:spPr>
        <p:txBody>
          <a:bodyPr>
            <a:normAutofit/>
          </a:bodyPr>
          <a:lstStyle/>
          <a:p>
            <a:r>
              <a:rPr lang="en-US" sz="4000" dirty="0">
                <a:solidFill>
                  <a:schemeClr val="bg1"/>
                </a:solidFill>
              </a:rPr>
              <a:t>Agenda Topic #3</a:t>
            </a:r>
          </a:p>
        </p:txBody>
      </p:sp>
      <p:sp>
        <p:nvSpPr>
          <p:cNvPr id="3" name="Subtitle 2"/>
          <p:cNvSpPr>
            <a:spLocks noGrp="1"/>
          </p:cNvSpPr>
          <p:nvPr>
            <p:ph type="subTitle" idx="1"/>
          </p:nvPr>
        </p:nvSpPr>
        <p:spPr>
          <a:xfrm>
            <a:off x="712694" y="1463052"/>
            <a:ext cx="8001000" cy="4074148"/>
          </a:xfrm>
        </p:spPr>
        <p:txBody>
          <a:bodyPr>
            <a:normAutofit/>
          </a:bodyPr>
          <a:lstStyle/>
          <a:p>
            <a:pPr algn="ctr"/>
            <a:endParaRPr lang="en-US" sz="2400" dirty="0"/>
          </a:p>
          <a:p>
            <a:pPr algn="ctr"/>
            <a:endParaRPr lang="en-US" sz="3200" b="1" dirty="0"/>
          </a:p>
          <a:p>
            <a:r>
              <a:rPr lang="en-US" sz="3200" b="1" dirty="0">
                <a:solidFill>
                  <a:srgbClr val="FF0000"/>
                </a:solidFill>
              </a:rPr>
              <a:t>What are Examples of Broad Flexibility in Charter Systems?</a:t>
            </a:r>
          </a:p>
          <a:p>
            <a:pPr algn="ctr"/>
            <a:endParaRPr lang="en-US" sz="3200" b="1" dirty="0"/>
          </a:p>
          <a:p>
            <a:pPr algn="ctr"/>
            <a:endParaRPr lang="en-US" sz="3200" dirty="0">
              <a:latin typeface="+mj-lt"/>
            </a:endParaRPr>
          </a:p>
        </p:txBody>
      </p:sp>
    </p:spTree>
    <p:extLst>
      <p:ext uri="{BB962C8B-B14F-4D97-AF65-F5344CB8AC3E}">
        <p14:creationId xmlns:p14="http://schemas.microsoft.com/office/powerpoint/2010/main" val="2999525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3C2AFC-7A08-C64A-A64A-08060B841875}"/>
              </a:ext>
            </a:extLst>
          </p:cNvPr>
          <p:cNvSpPr>
            <a:spLocks noGrp="1"/>
          </p:cNvSpPr>
          <p:nvPr>
            <p:ph type="title"/>
          </p:nvPr>
        </p:nvSpPr>
        <p:spPr>
          <a:xfrm>
            <a:off x="588924" y="0"/>
            <a:ext cx="7908900" cy="1109472"/>
          </a:xfrm>
          <a:solidFill>
            <a:schemeClr val="accent3"/>
          </a:solidFill>
        </p:spPr>
        <p:style>
          <a:lnRef idx="3">
            <a:schemeClr val="lt1"/>
          </a:lnRef>
          <a:fillRef idx="1">
            <a:schemeClr val="accent5"/>
          </a:fillRef>
          <a:effectRef idx="1">
            <a:schemeClr val="accent5"/>
          </a:effectRef>
          <a:fontRef idx="minor">
            <a:schemeClr val="lt1"/>
          </a:fontRef>
        </p:style>
        <p:txBody>
          <a:bodyPr/>
          <a:lstStyle/>
          <a:p>
            <a:r>
              <a:rPr lang="en-US" sz="3600" dirty="0" smtClean="0"/>
              <a:t>Calhoun City Schools </a:t>
            </a:r>
            <a:r>
              <a:rPr lang="en-US" sz="3600" dirty="0"/>
              <a:t/>
            </a:r>
            <a:br>
              <a:rPr lang="en-US" sz="3600" dirty="0"/>
            </a:br>
            <a:r>
              <a:rPr lang="en-US" sz="2400" dirty="0" smtClean="0"/>
              <a:t>Captures Kids’ Hearts </a:t>
            </a:r>
            <a:r>
              <a:rPr lang="mr-IN" sz="2400" dirty="0" smtClean="0"/>
              <a:t>–</a:t>
            </a:r>
            <a:r>
              <a:rPr lang="en-US" sz="2400" dirty="0" smtClean="0"/>
              <a:t> Social Emotional Well-Being</a:t>
            </a:r>
            <a:endParaRPr lang="en-US" sz="2400" dirty="0"/>
          </a:p>
        </p:txBody>
      </p:sp>
      <p:sp>
        <p:nvSpPr>
          <p:cNvPr id="3" name="Content Placeholder 2">
            <a:extLst>
              <a:ext uri="{FF2B5EF4-FFF2-40B4-BE49-F238E27FC236}">
                <a16:creationId xmlns:a16="http://schemas.microsoft.com/office/drawing/2014/main" xmlns="" id="{CFA42428-26D9-6241-B054-ED241D2EE316}"/>
              </a:ext>
            </a:extLst>
          </p:cNvPr>
          <p:cNvSpPr>
            <a:spLocks noGrp="1"/>
          </p:cNvSpPr>
          <p:nvPr>
            <p:ph idx="1"/>
          </p:nvPr>
        </p:nvSpPr>
        <p:spPr>
          <a:xfrm>
            <a:off x="304800" y="1109472"/>
            <a:ext cx="8522208" cy="5620512"/>
          </a:xfrm>
        </p:spPr>
        <p:txBody>
          <a:bodyPr>
            <a:noAutofit/>
          </a:bodyPr>
          <a:lstStyle/>
          <a:p>
            <a:pPr>
              <a:buFont typeface="Wingdings" charset="2"/>
              <a:buChar char="§"/>
            </a:pPr>
            <a:r>
              <a:rPr lang="en-US" sz="2000" dirty="0" smtClean="0"/>
              <a:t>The Challenge:</a:t>
            </a:r>
            <a:r>
              <a:rPr lang="en-US" sz="2000" dirty="0"/>
              <a:t>  Calhoun City Schools wanted to continue to provide classroom and school environments to inspire all students to </a:t>
            </a:r>
            <a:r>
              <a:rPr lang="en-US" sz="2000" dirty="0" smtClean="0"/>
              <a:t>be </a:t>
            </a:r>
            <a:r>
              <a:rPr lang="en-US" sz="2000" dirty="0"/>
              <a:t>lifelong learners in the pursuit of excellence... to win their hearts and to lead them to their personal best</a:t>
            </a:r>
            <a:r>
              <a:rPr lang="en-US" sz="2000" dirty="0" smtClean="0"/>
              <a:t>.</a:t>
            </a:r>
          </a:p>
          <a:p>
            <a:pPr>
              <a:buFont typeface="Wingdings" charset="2"/>
              <a:buChar char="§"/>
            </a:pPr>
            <a:r>
              <a:rPr lang="en-US" sz="2000" dirty="0" smtClean="0"/>
              <a:t>The </a:t>
            </a:r>
            <a:r>
              <a:rPr lang="en-US" sz="2000" dirty="0"/>
              <a:t>Innovation - Focus on school climate and culture to build stronger relationships with teachers, students and families</a:t>
            </a:r>
            <a:r>
              <a:rPr lang="en-US" sz="2000" dirty="0" smtClean="0"/>
              <a:t>.  Social Emotional Learning.</a:t>
            </a:r>
          </a:p>
          <a:p>
            <a:pPr>
              <a:buFont typeface="Wingdings" charset="2"/>
              <a:buChar char="§"/>
            </a:pPr>
            <a:r>
              <a:rPr lang="en-US" sz="2000" dirty="0" smtClean="0"/>
              <a:t>LSGT involvement:  School </a:t>
            </a:r>
            <a:r>
              <a:rPr lang="en-US" sz="2000" dirty="0"/>
              <a:t>Governance Teams supported the use of consolidated funds to support the initiative</a:t>
            </a:r>
            <a:r>
              <a:rPr lang="en-US" sz="2000" dirty="0" smtClean="0"/>
              <a:t>.</a:t>
            </a:r>
          </a:p>
          <a:p>
            <a:pPr>
              <a:buFont typeface="Wingdings" charset="2"/>
              <a:buChar char="§"/>
            </a:pPr>
            <a:r>
              <a:rPr lang="en-US" sz="2000" b="1" dirty="0" smtClean="0"/>
              <a:t>Flexibility Used</a:t>
            </a:r>
            <a:r>
              <a:rPr lang="en-US" sz="2000" dirty="0" smtClean="0"/>
              <a:t>:</a:t>
            </a:r>
            <a:r>
              <a:rPr lang="en-US" sz="2000" dirty="0"/>
              <a:t> </a:t>
            </a:r>
            <a:r>
              <a:rPr lang="en-US" sz="2000" dirty="0" smtClean="0"/>
              <a:t>  </a:t>
            </a:r>
            <a:r>
              <a:rPr lang="en-US" sz="2000" b="1" dirty="0" smtClean="0"/>
              <a:t>Consolidation </a:t>
            </a:r>
            <a:r>
              <a:rPr lang="en-US" sz="2000" b="1" dirty="0"/>
              <a:t>of Funds- </a:t>
            </a:r>
            <a:r>
              <a:rPr lang="en-US" sz="2000" dirty="0"/>
              <a:t>local, state and federal funds were used to support the initiative to pay for professional learning and support of Teacher / Leader Development </a:t>
            </a:r>
            <a:r>
              <a:rPr lang="en-US" sz="2000" dirty="0" smtClean="0"/>
              <a:t>Specialist</a:t>
            </a:r>
            <a:endParaRPr lang="en-US" sz="2000" dirty="0"/>
          </a:p>
          <a:p>
            <a:pPr>
              <a:buFont typeface="Wingdings" charset="2"/>
              <a:buChar char="§"/>
            </a:pPr>
            <a:r>
              <a:rPr lang="en-US" sz="2000" dirty="0" smtClean="0"/>
              <a:t>Results:</a:t>
            </a:r>
            <a:r>
              <a:rPr lang="en-US" sz="2000" dirty="0"/>
              <a:t> </a:t>
            </a:r>
            <a:endParaRPr lang="en-US" sz="2000" dirty="0" smtClean="0"/>
          </a:p>
          <a:p>
            <a:pPr lvl="1">
              <a:buFont typeface="Arial" charset="0"/>
              <a:buChar char="•"/>
            </a:pPr>
            <a:r>
              <a:rPr lang="en-US" sz="2000" dirty="0" smtClean="0"/>
              <a:t>Improved </a:t>
            </a:r>
            <a:r>
              <a:rPr lang="en-US" sz="2000" dirty="0"/>
              <a:t>behavior and attendance have resulted.  More students are engaged in extracurricular opportunities</a:t>
            </a:r>
            <a:r>
              <a:rPr lang="en-US" sz="2000" dirty="0" smtClean="0"/>
              <a:t>.</a:t>
            </a:r>
            <a:endParaRPr lang="en-US" sz="2000" dirty="0"/>
          </a:p>
          <a:p>
            <a:pPr>
              <a:buFont typeface="Wingdings" charset="2"/>
              <a:buChar char="§"/>
            </a:pPr>
            <a:r>
              <a:rPr lang="en-US" sz="2000" dirty="0" smtClean="0"/>
              <a:t>Contact: Kelli </a:t>
            </a:r>
            <a:r>
              <a:rPr lang="en-US" sz="2000" dirty="0"/>
              <a:t>Kendrick, Chief </a:t>
            </a:r>
            <a:r>
              <a:rPr lang="en-US" sz="2000" dirty="0" err="1" smtClean="0"/>
              <a:t>Acad</a:t>
            </a:r>
            <a:r>
              <a:rPr lang="en-US" sz="2000" dirty="0" smtClean="0"/>
              <a:t> Off.  </a:t>
            </a:r>
            <a:r>
              <a:rPr lang="en-US" sz="2000" dirty="0" smtClean="0">
                <a:hlinkClick r:id="rId2"/>
              </a:rPr>
              <a:t>kendrickk@calhounschools.org</a:t>
            </a:r>
            <a:r>
              <a:rPr lang="en-US" sz="2000" dirty="0"/>
              <a:t/>
            </a:r>
            <a:br>
              <a:rPr lang="en-US" sz="2000" dirty="0"/>
            </a:br>
            <a:endParaRPr lang="en-US" sz="2000" dirty="0"/>
          </a:p>
        </p:txBody>
      </p:sp>
    </p:spTree>
    <p:extLst>
      <p:ext uri="{BB962C8B-B14F-4D97-AF65-F5344CB8AC3E}">
        <p14:creationId xmlns:p14="http://schemas.microsoft.com/office/powerpoint/2010/main" val="2096723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326835"/>
            <a:ext cx="8041440" cy="1319085"/>
          </a:xfrm>
          <a:solidFill>
            <a:schemeClr val="accent3"/>
          </a:solidFill>
        </p:spPr>
        <p:txBody>
          <a:bodyPr/>
          <a:lstStyle/>
          <a:p>
            <a:r>
              <a:rPr lang="en-US" sz="3600" dirty="0" smtClean="0">
                <a:solidFill>
                  <a:schemeClr val="bg1"/>
                </a:solidFill>
              </a:rPr>
              <a:t>Cartersville City Schools</a:t>
            </a:r>
            <a:r>
              <a:rPr lang="en-US" sz="3200" dirty="0" smtClean="0">
                <a:solidFill>
                  <a:schemeClr val="bg1"/>
                </a:solidFill>
              </a:rPr>
              <a:t/>
            </a:r>
            <a:br>
              <a:rPr lang="en-US" sz="3200" dirty="0" smtClean="0">
                <a:solidFill>
                  <a:schemeClr val="bg1"/>
                </a:solidFill>
              </a:rPr>
            </a:br>
            <a:r>
              <a:rPr lang="en-US" sz="2800" dirty="0" smtClean="0">
                <a:solidFill>
                  <a:schemeClr val="bg1"/>
                </a:solidFill>
              </a:rPr>
              <a:t>Taking on a Threat to Student Health &amp; Safety</a:t>
            </a:r>
            <a:endParaRPr lang="en-US" sz="3200" dirty="0">
              <a:solidFill>
                <a:schemeClr val="bg1"/>
              </a:solidFill>
            </a:endParaRPr>
          </a:p>
        </p:txBody>
      </p:sp>
      <p:sp>
        <p:nvSpPr>
          <p:cNvPr id="3" name="Content Placeholder 2"/>
          <p:cNvSpPr>
            <a:spLocks noGrp="1"/>
          </p:cNvSpPr>
          <p:nvPr>
            <p:ph idx="1"/>
          </p:nvPr>
        </p:nvSpPr>
        <p:spPr/>
        <p:txBody>
          <a:bodyPr/>
          <a:lstStyle/>
          <a:p>
            <a:pPr>
              <a:buFont typeface="Wingdings" charset="2"/>
              <a:buChar char="§"/>
            </a:pPr>
            <a:r>
              <a:rPr lang="en-US" sz="2000" dirty="0">
                <a:solidFill>
                  <a:srgbClr val="000000"/>
                </a:solidFill>
              </a:rPr>
              <a:t>Challenge:  </a:t>
            </a:r>
            <a:r>
              <a:rPr lang="en-US" sz="2000" dirty="0" smtClean="0">
                <a:solidFill>
                  <a:srgbClr val="000000"/>
                </a:solidFill>
              </a:rPr>
              <a:t>Increase in student use of e-cigarettes/vaping</a:t>
            </a:r>
          </a:p>
          <a:p>
            <a:pPr>
              <a:buFont typeface="Wingdings" charset="2"/>
              <a:buChar char="§"/>
            </a:pPr>
            <a:endParaRPr lang="en-US" sz="2000" dirty="0" smtClean="0">
              <a:solidFill>
                <a:srgbClr val="000000"/>
              </a:solidFill>
            </a:endParaRPr>
          </a:p>
          <a:p>
            <a:pPr>
              <a:buFont typeface="Wingdings" charset="2"/>
              <a:buChar char="§"/>
            </a:pPr>
            <a:r>
              <a:rPr lang="en-US" sz="2000" dirty="0" smtClean="0">
                <a:solidFill>
                  <a:srgbClr val="000000"/>
                </a:solidFill>
              </a:rPr>
              <a:t>Innovation</a:t>
            </a:r>
            <a:r>
              <a:rPr lang="en-US" sz="2000" dirty="0">
                <a:solidFill>
                  <a:srgbClr val="000000"/>
                </a:solidFill>
              </a:rPr>
              <a:t>: </a:t>
            </a:r>
            <a:endParaRPr lang="en-US" sz="2000" dirty="0" smtClean="0">
              <a:solidFill>
                <a:srgbClr val="000000"/>
              </a:solidFill>
            </a:endParaRPr>
          </a:p>
          <a:p>
            <a:pPr lvl="1">
              <a:buFont typeface="Wingdings" charset="2"/>
              <a:buChar char="§"/>
            </a:pPr>
            <a:r>
              <a:rPr lang="en-US" sz="2000" dirty="0">
                <a:solidFill>
                  <a:srgbClr val="000000"/>
                </a:solidFill>
              </a:rPr>
              <a:t>Governance Teams taking on the challenge - </a:t>
            </a:r>
            <a:r>
              <a:rPr lang="en-US" sz="2000" dirty="0"/>
              <a:t> Discussion phase began and community conversations will start in new school </a:t>
            </a:r>
            <a:r>
              <a:rPr lang="en-US" sz="2000" dirty="0" smtClean="0"/>
              <a:t>year</a:t>
            </a:r>
          </a:p>
          <a:p>
            <a:pPr lvl="1">
              <a:buFont typeface="Wingdings" charset="2"/>
              <a:buChar char="§"/>
            </a:pPr>
            <a:endParaRPr lang="en-US" sz="2000" dirty="0" smtClean="0">
              <a:solidFill>
                <a:srgbClr val="000000"/>
              </a:solidFill>
            </a:endParaRPr>
          </a:p>
          <a:p>
            <a:pPr>
              <a:buFont typeface="Wingdings" charset="2"/>
              <a:buChar char="§"/>
            </a:pPr>
            <a:r>
              <a:rPr lang="en-US" sz="2000" dirty="0" smtClean="0">
                <a:solidFill>
                  <a:srgbClr val="000000"/>
                </a:solidFill>
              </a:rPr>
              <a:t>Stay tuned for next steps</a:t>
            </a:r>
          </a:p>
          <a:p>
            <a:pPr lvl="1">
              <a:buFont typeface="Wingdings" charset="2"/>
              <a:buChar char="§"/>
            </a:pPr>
            <a:r>
              <a:rPr lang="en-US" sz="2000" dirty="0" smtClean="0">
                <a:solidFill>
                  <a:srgbClr val="000000"/>
                </a:solidFill>
              </a:rPr>
              <a:t>Flexibility:</a:t>
            </a:r>
          </a:p>
          <a:p>
            <a:pPr lvl="1">
              <a:buFont typeface="Wingdings" charset="2"/>
              <a:buChar char="§"/>
            </a:pPr>
            <a:endParaRPr lang="en-US" sz="2000" dirty="0">
              <a:solidFill>
                <a:srgbClr val="000000"/>
              </a:solidFill>
            </a:endParaRPr>
          </a:p>
          <a:p>
            <a:pPr lvl="1">
              <a:buFont typeface="Wingdings" charset="2"/>
              <a:buChar char="§"/>
            </a:pPr>
            <a:r>
              <a:rPr lang="en-US" sz="2000" dirty="0" smtClean="0">
                <a:solidFill>
                  <a:srgbClr val="000000"/>
                </a:solidFill>
              </a:rPr>
              <a:t>Results</a:t>
            </a:r>
            <a:r>
              <a:rPr lang="en-US" sz="1800" dirty="0" smtClean="0">
                <a:solidFill>
                  <a:srgbClr val="000000"/>
                </a:solidFill>
              </a:rPr>
              <a:t>:</a:t>
            </a:r>
            <a:endParaRPr lang="en-US" sz="1800" dirty="0">
              <a:solidFill>
                <a:srgbClr val="000000"/>
              </a:solidFill>
            </a:endParaRPr>
          </a:p>
          <a:p>
            <a:pPr lvl="1">
              <a:buFont typeface="Wingdings" charset="2"/>
              <a:buChar char="§"/>
            </a:pPr>
            <a:endParaRPr lang="en-US" sz="1800" dirty="0">
              <a:solidFill>
                <a:srgbClr val="000000"/>
              </a:solidFill>
            </a:endParaRPr>
          </a:p>
        </p:txBody>
      </p:sp>
    </p:spTree>
    <p:extLst>
      <p:ext uri="{BB962C8B-B14F-4D97-AF65-F5344CB8AC3E}">
        <p14:creationId xmlns:p14="http://schemas.microsoft.com/office/powerpoint/2010/main" val="1157153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97536"/>
            <a:ext cx="8839200" cy="1170433"/>
          </a:xfrm>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a:t>“</a:t>
            </a:r>
            <a:r>
              <a:rPr lang="en-US" sz="3600" dirty="0"/>
              <a:t>Charter Flexibility in Action”</a:t>
            </a:r>
            <a:br>
              <a:rPr lang="en-US" sz="3600" dirty="0"/>
            </a:br>
            <a:r>
              <a:rPr lang="en-US" sz="2800" dirty="0" smtClean="0"/>
              <a:t>Dawson County Schools -Realignment of Grades 6-12</a:t>
            </a:r>
            <a:endParaRPr lang="en-US" sz="2800" dirty="0"/>
          </a:p>
        </p:txBody>
      </p:sp>
      <p:sp>
        <p:nvSpPr>
          <p:cNvPr id="3" name="Content Placeholder 2"/>
          <p:cNvSpPr>
            <a:spLocks noGrp="1"/>
          </p:cNvSpPr>
          <p:nvPr>
            <p:ph idx="1"/>
          </p:nvPr>
        </p:nvSpPr>
        <p:spPr>
          <a:xfrm>
            <a:off x="207264" y="1267969"/>
            <a:ext cx="8753856" cy="5409557"/>
          </a:xfrm>
          <a:noFill/>
        </p:spPr>
        <p:txBody>
          <a:bodyPr>
            <a:noAutofit/>
          </a:bodyPr>
          <a:lstStyle/>
          <a:p>
            <a:pPr>
              <a:buFont typeface="Wingdings" charset="2"/>
              <a:buChar char="§"/>
            </a:pPr>
            <a:r>
              <a:rPr lang="en-US" sz="2000" b="1" dirty="0" smtClean="0"/>
              <a:t>Challenge</a:t>
            </a:r>
            <a:r>
              <a:rPr lang="en-US" sz="2000" dirty="0" smtClean="0"/>
              <a:t>: </a:t>
            </a:r>
            <a:r>
              <a:rPr lang="en-US" sz="2000" dirty="0"/>
              <a:t>Five years ago, Dawson County Schools had two very small middle schools that fed into a single high school.  </a:t>
            </a:r>
            <a:r>
              <a:rPr lang="en-US" sz="2000" dirty="0" smtClean="0"/>
              <a:t>Needed to better utilize personnel/human </a:t>
            </a:r>
            <a:r>
              <a:rPr lang="en-US" sz="2000" dirty="0"/>
              <a:t>resources </a:t>
            </a:r>
            <a:r>
              <a:rPr lang="en-US" sz="2000" dirty="0" smtClean="0"/>
              <a:t>to increase </a:t>
            </a:r>
            <a:r>
              <a:rPr lang="en-US" sz="2000" dirty="0"/>
              <a:t>accelerated course offerings to challenge </a:t>
            </a:r>
            <a:r>
              <a:rPr lang="en-US" sz="2000" dirty="0" smtClean="0"/>
              <a:t>most </a:t>
            </a:r>
            <a:r>
              <a:rPr lang="en-US" sz="2000" dirty="0"/>
              <a:t>capable 8th </a:t>
            </a:r>
            <a:r>
              <a:rPr lang="en-US" sz="2000" dirty="0" smtClean="0"/>
              <a:t>gr. students AND create </a:t>
            </a:r>
            <a:r>
              <a:rPr lang="en-US" sz="2000" dirty="0"/>
              <a:t>opportunities for </a:t>
            </a:r>
            <a:r>
              <a:rPr lang="en-US" sz="2000" dirty="0" smtClean="0"/>
              <a:t>their most </a:t>
            </a:r>
            <a:r>
              <a:rPr lang="en-US" sz="2000" dirty="0"/>
              <a:t>fragile 8th graders to get a head start on graduation by earning high school credit early. </a:t>
            </a:r>
            <a:r>
              <a:rPr lang="en-US" sz="2000" dirty="0" smtClean="0"/>
              <a:t>Meeting both these </a:t>
            </a:r>
            <a:r>
              <a:rPr lang="en-US" sz="2000" dirty="0"/>
              <a:t>needs would lead to higher graduation rates and students being better prepared for college and </a:t>
            </a:r>
            <a:r>
              <a:rPr lang="en-US" sz="2000" dirty="0" smtClean="0"/>
              <a:t>careers.</a:t>
            </a:r>
            <a:r>
              <a:rPr lang="en-US" sz="2000" dirty="0"/>
              <a:t> </a:t>
            </a:r>
          </a:p>
          <a:p>
            <a:pPr>
              <a:buFont typeface="Wingdings" charset="2"/>
              <a:buChar char="§"/>
            </a:pPr>
            <a:endParaRPr lang="en-US" sz="2000" dirty="0"/>
          </a:p>
          <a:p>
            <a:pPr>
              <a:buFont typeface="Wingdings" charset="2"/>
              <a:buChar char="§"/>
            </a:pPr>
            <a:r>
              <a:rPr lang="en-US" sz="2000" b="1" dirty="0"/>
              <a:t>The Innovation:</a:t>
            </a:r>
            <a:r>
              <a:rPr lang="en-US" sz="2000" dirty="0"/>
              <a:t> The realignment occurred in two phases. </a:t>
            </a:r>
            <a:r>
              <a:rPr lang="en-US" sz="2000" dirty="0" smtClean="0"/>
              <a:t>Fall 2016</a:t>
            </a:r>
            <a:r>
              <a:rPr lang="en-US" sz="2000" dirty="0"/>
              <a:t>, </a:t>
            </a:r>
            <a:r>
              <a:rPr lang="en-US" sz="2000" dirty="0" smtClean="0"/>
              <a:t>all </a:t>
            </a:r>
            <a:r>
              <a:rPr lang="en-US" sz="2000" dirty="0"/>
              <a:t>6th and 7th graders </a:t>
            </a:r>
            <a:r>
              <a:rPr lang="en-US" sz="2000" dirty="0" smtClean="0"/>
              <a:t>placed together </a:t>
            </a:r>
            <a:r>
              <a:rPr lang="en-US" sz="2000" dirty="0"/>
              <a:t>in one of the existing middle schools.  The other middle school became Dawson County Junior High and served only 8th grade students during Phase I. </a:t>
            </a:r>
            <a:r>
              <a:rPr lang="en-US" sz="2000" dirty="0" smtClean="0"/>
              <a:t> Phase II Fall </a:t>
            </a:r>
            <a:r>
              <a:rPr lang="en-US" sz="2000" dirty="0"/>
              <a:t>of 2017,  ninth grade students moved to the junior </a:t>
            </a:r>
            <a:r>
              <a:rPr lang="en-US" sz="2000" dirty="0" smtClean="0"/>
              <a:t>high.</a:t>
            </a:r>
            <a:r>
              <a:rPr lang="en-US" sz="2000" dirty="0"/>
              <a:t>  Upon completion, the middle school </a:t>
            </a:r>
            <a:r>
              <a:rPr lang="en-US" sz="2000" dirty="0" smtClean="0"/>
              <a:t>serves </a:t>
            </a:r>
            <a:r>
              <a:rPr lang="en-US" sz="2000" dirty="0"/>
              <a:t>grades </a:t>
            </a:r>
            <a:r>
              <a:rPr lang="en-US" sz="2000" dirty="0" smtClean="0"/>
              <a:t>6/7. </a:t>
            </a:r>
            <a:r>
              <a:rPr lang="en-US" sz="2000" dirty="0"/>
              <a:t>Dawson County Junior High now serves </a:t>
            </a:r>
            <a:r>
              <a:rPr lang="en-US" sz="2000" dirty="0" smtClean="0"/>
              <a:t>grades 8/9.  </a:t>
            </a:r>
            <a:r>
              <a:rPr lang="en-US" sz="2000" dirty="0"/>
              <a:t>G</a:t>
            </a:r>
            <a:r>
              <a:rPr lang="en-US" sz="2000" dirty="0" smtClean="0"/>
              <a:t>rades 10-12 </a:t>
            </a:r>
            <a:r>
              <a:rPr lang="en-US" sz="2000" dirty="0"/>
              <a:t>make up the high school. </a:t>
            </a:r>
          </a:p>
          <a:p>
            <a:pPr>
              <a:buFont typeface="Wingdings" charset="2"/>
              <a:buChar char="§"/>
            </a:pPr>
            <a:endParaRPr lang="en-US" sz="2000" dirty="0"/>
          </a:p>
        </p:txBody>
      </p:sp>
    </p:spTree>
    <p:extLst>
      <p:ext uri="{BB962C8B-B14F-4D97-AF65-F5344CB8AC3E}">
        <p14:creationId xmlns:p14="http://schemas.microsoft.com/office/powerpoint/2010/main" val="192589758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446" y="0"/>
            <a:ext cx="8381344" cy="950976"/>
          </a:xfrm>
          <a:solidFill>
            <a:schemeClr val="accent3"/>
          </a:solidFill>
        </p:spPr>
        <p:txBody>
          <a:bodyPr/>
          <a:lstStyle/>
          <a:p>
            <a:r>
              <a:rPr lang="en-US" sz="2800" dirty="0">
                <a:solidFill>
                  <a:schemeClr val="bg1"/>
                </a:solidFill>
              </a:rPr>
              <a:t>Dawson </a:t>
            </a:r>
            <a:r>
              <a:rPr lang="en-US" sz="2800" dirty="0" smtClean="0">
                <a:solidFill>
                  <a:schemeClr val="bg1"/>
                </a:solidFill>
              </a:rPr>
              <a:t>County </a:t>
            </a:r>
            <a:r>
              <a:rPr lang="en-US" sz="2800" dirty="0">
                <a:solidFill>
                  <a:schemeClr val="bg1"/>
                </a:solidFill>
              </a:rPr>
              <a:t>Schools -Realignment of </a:t>
            </a:r>
            <a:r>
              <a:rPr lang="en-US" sz="2800">
                <a:solidFill>
                  <a:schemeClr val="bg1"/>
                </a:solidFill>
              </a:rPr>
              <a:t>Grades </a:t>
            </a:r>
            <a:r>
              <a:rPr lang="en-US" sz="2800" smtClean="0">
                <a:solidFill>
                  <a:schemeClr val="bg1"/>
                </a:solidFill>
              </a:rPr>
              <a:t>6-12</a:t>
            </a:r>
            <a:r>
              <a:rPr lang="en-US" sz="2800" dirty="0">
                <a:solidFill>
                  <a:schemeClr val="bg1"/>
                </a:solidFill>
              </a:rPr>
              <a:t/>
            </a:r>
            <a:br>
              <a:rPr lang="en-US" sz="2800" dirty="0">
                <a:solidFill>
                  <a:schemeClr val="bg1"/>
                </a:solidFill>
              </a:rPr>
            </a:br>
            <a:endParaRPr lang="en-US" sz="2800" dirty="0">
              <a:solidFill>
                <a:schemeClr val="bg1"/>
              </a:solidFill>
            </a:endParaRPr>
          </a:p>
        </p:txBody>
      </p:sp>
      <p:sp>
        <p:nvSpPr>
          <p:cNvPr id="3" name="Content Placeholder 2"/>
          <p:cNvSpPr>
            <a:spLocks noGrp="1"/>
          </p:cNvSpPr>
          <p:nvPr>
            <p:ph idx="1"/>
          </p:nvPr>
        </p:nvSpPr>
        <p:spPr>
          <a:xfrm>
            <a:off x="276446" y="950976"/>
            <a:ext cx="8721249" cy="5779008"/>
          </a:xfrm>
        </p:spPr>
        <p:txBody>
          <a:bodyPr>
            <a:noAutofit/>
          </a:bodyPr>
          <a:lstStyle/>
          <a:p>
            <a:pPr>
              <a:buFont typeface="Wingdings" charset="2"/>
              <a:buChar char="§"/>
            </a:pPr>
            <a:r>
              <a:rPr lang="en-US" sz="2000" b="1" dirty="0"/>
              <a:t>System Governance Team: The System Governance Team</a:t>
            </a:r>
            <a:r>
              <a:rPr lang="en-US" sz="2000" dirty="0"/>
              <a:t> was used extensively throughout both phases of the realignment.  Many meetings were held with </a:t>
            </a:r>
            <a:r>
              <a:rPr lang="en-US" sz="2000" b="1" dirty="0"/>
              <a:t>Local School Governance Teams </a:t>
            </a:r>
            <a:r>
              <a:rPr lang="en-US" sz="2000" dirty="0"/>
              <a:t>to gather input and plan for each step of the process.  </a:t>
            </a:r>
            <a:r>
              <a:rPr lang="en-US" sz="2000" dirty="0" smtClean="0"/>
              <a:t>The </a:t>
            </a:r>
            <a:r>
              <a:rPr lang="en-US" sz="2000" dirty="0"/>
              <a:t>decision to do a two year phase in plan was based on the recommendation of the governance teams. </a:t>
            </a:r>
          </a:p>
          <a:p>
            <a:pPr>
              <a:buFont typeface="Wingdings" charset="2"/>
              <a:buChar char="§"/>
            </a:pPr>
            <a:r>
              <a:rPr lang="en-US" sz="2000" b="1" dirty="0"/>
              <a:t>Flexibility Used:</a:t>
            </a:r>
            <a:r>
              <a:rPr lang="en-US" sz="2000" dirty="0"/>
              <a:t>- The district waived the middle school program criteria to accomplish the realignment of grades 6-12. (160-4-2-.05 MIDDLE SCHOOL PROGRAM CRITERIA)</a:t>
            </a:r>
          </a:p>
          <a:p>
            <a:pPr>
              <a:buFont typeface="Wingdings" charset="2"/>
              <a:buChar char="§"/>
            </a:pPr>
            <a:r>
              <a:rPr lang="en-US" sz="2000" b="1" dirty="0"/>
              <a:t>Results: </a:t>
            </a:r>
            <a:endParaRPr lang="en-US" sz="2000" b="1" dirty="0" smtClean="0"/>
          </a:p>
          <a:p>
            <a:pPr lvl="1">
              <a:buFont typeface="Wingdings" charset="2"/>
              <a:buChar char="§"/>
            </a:pPr>
            <a:r>
              <a:rPr lang="en-US" sz="1800" dirty="0" smtClean="0"/>
              <a:t>Having </a:t>
            </a:r>
            <a:r>
              <a:rPr lang="en-US" sz="1800" dirty="0"/>
              <a:t>students grouped by these age levels has provided positive social benefits to students which </a:t>
            </a:r>
            <a:r>
              <a:rPr lang="en-US" sz="1800" b="1" dirty="0"/>
              <a:t>impacts school climate</a:t>
            </a:r>
            <a:r>
              <a:rPr lang="en-US" sz="1800" dirty="0"/>
              <a:t>. </a:t>
            </a:r>
            <a:r>
              <a:rPr lang="en-US" sz="1800" dirty="0" smtClean="0"/>
              <a:t>	</a:t>
            </a:r>
          </a:p>
          <a:p>
            <a:pPr lvl="1">
              <a:buFont typeface="Wingdings" charset="2"/>
              <a:buChar char="§"/>
            </a:pPr>
            <a:r>
              <a:rPr lang="en-US" sz="1800" dirty="0" smtClean="0"/>
              <a:t>The </a:t>
            </a:r>
            <a:r>
              <a:rPr lang="en-US" sz="1800" dirty="0"/>
              <a:t>district has increased the number of opportunities for 8th grade students to take accelerated classes and earn high school credits in both academic and elective courses. </a:t>
            </a:r>
            <a:endParaRPr lang="en-US" sz="1800" dirty="0" smtClean="0"/>
          </a:p>
          <a:p>
            <a:pPr lvl="1">
              <a:buFont typeface="Wingdings" charset="2"/>
              <a:buChar char="§"/>
            </a:pPr>
            <a:r>
              <a:rPr lang="en-US" sz="1800" dirty="0" smtClean="0"/>
              <a:t>The </a:t>
            </a:r>
            <a:r>
              <a:rPr lang="en-US" sz="1800" dirty="0"/>
              <a:t>district has achieved a three year average graduation rate of 95%. </a:t>
            </a:r>
          </a:p>
          <a:p>
            <a:pPr>
              <a:buFont typeface="Wingdings" charset="2"/>
              <a:buChar char="§"/>
            </a:pPr>
            <a:r>
              <a:rPr lang="en-US" sz="2000" b="1" dirty="0"/>
              <a:t>Contact:</a:t>
            </a:r>
            <a:r>
              <a:rPr lang="en-US" sz="2000" dirty="0"/>
              <a:t> Dr. Damon Gibbs, Superintendent of </a:t>
            </a:r>
            <a:r>
              <a:rPr lang="en-US" sz="2000" dirty="0" smtClean="0"/>
              <a:t>Schools </a:t>
            </a:r>
            <a:r>
              <a:rPr lang="en-US" sz="2000" dirty="0" smtClean="0">
                <a:hlinkClick r:id="rId2"/>
              </a:rPr>
              <a:t>www.dawsoncountyschools.org</a:t>
            </a:r>
            <a:r>
              <a:rPr lang="en-US" sz="2000" dirty="0" smtClean="0"/>
              <a:t>    706-265-1226</a:t>
            </a:r>
            <a:r>
              <a:rPr lang="en-US" sz="2000" dirty="0"/>
              <a:t/>
            </a:r>
            <a:br>
              <a:rPr lang="en-US" sz="2000" dirty="0"/>
            </a:br>
            <a:endParaRPr lang="en-US" sz="2000" dirty="0"/>
          </a:p>
          <a:p>
            <a:pPr>
              <a:buFont typeface="Wingdings" charset="2"/>
              <a:buChar char="§"/>
            </a:pPr>
            <a:endParaRPr lang="en-US" dirty="0">
              <a:solidFill>
                <a:srgbClr val="000000"/>
              </a:solidFill>
            </a:endParaRPr>
          </a:p>
        </p:txBody>
      </p:sp>
    </p:spTree>
    <p:extLst>
      <p:ext uri="{BB962C8B-B14F-4D97-AF65-F5344CB8AC3E}">
        <p14:creationId xmlns:p14="http://schemas.microsoft.com/office/powerpoint/2010/main" val="141277124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97537"/>
            <a:ext cx="8839200" cy="1170432"/>
          </a:xfrm>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a:t>“</a:t>
            </a:r>
            <a:r>
              <a:rPr lang="en-US" sz="3600" dirty="0"/>
              <a:t>Charter Flexibility in Action”</a:t>
            </a:r>
            <a:br>
              <a:rPr lang="en-US" sz="3600" dirty="0"/>
            </a:br>
            <a:r>
              <a:rPr lang="en-US" sz="2000" dirty="0" smtClean="0"/>
              <a:t>Calhoun City Schools </a:t>
            </a:r>
            <a:r>
              <a:rPr lang="mr-IN" sz="2000" dirty="0" smtClean="0"/>
              <a:t>–</a:t>
            </a:r>
            <a:r>
              <a:rPr lang="en-US" sz="2000" dirty="0" smtClean="0"/>
              <a:t>Jacket Junction Mobile Learning Lab </a:t>
            </a:r>
            <a:r>
              <a:rPr lang="mr-IN" sz="2000" dirty="0" smtClean="0"/>
              <a:t>–</a:t>
            </a:r>
            <a:r>
              <a:rPr lang="en-US" sz="2000" dirty="0" smtClean="0"/>
              <a:t> Crayons to Careers</a:t>
            </a:r>
            <a:endParaRPr lang="en-US" sz="2000" dirty="0"/>
          </a:p>
        </p:txBody>
      </p:sp>
      <p:sp>
        <p:nvSpPr>
          <p:cNvPr id="3" name="Content Placeholder 2"/>
          <p:cNvSpPr>
            <a:spLocks noGrp="1"/>
          </p:cNvSpPr>
          <p:nvPr>
            <p:ph idx="1"/>
          </p:nvPr>
        </p:nvSpPr>
        <p:spPr>
          <a:xfrm>
            <a:off x="292608" y="1267969"/>
            <a:ext cx="8583168" cy="5409557"/>
          </a:xfrm>
          <a:noFill/>
        </p:spPr>
        <p:txBody>
          <a:bodyPr>
            <a:normAutofit/>
          </a:bodyPr>
          <a:lstStyle/>
          <a:p>
            <a:pPr>
              <a:buFont typeface="Wingdings" charset="2"/>
              <a:buChar char="§"/>
            </a:pPr>
            <a:r>
              <a:rPr lang="en-US" sz="2000" dirty="0" smtClean="0">
                <a:solidFill>
                  <a:srgbClr val="000000"/>
                </a:solidFill>
              </a:rPr>
              <a:t>Challenge:  </a:t>
            </a:r>
            <a:r>
              <a:rPr lang="en-US" sz="2000" dirty="0"/>
              <a:t>Students were not ready for pre-K and lacked simple vocabulary and readiness skills</a:t>
            </a:r>
            <a:r>
              <a:rPr lang="en-US" sz="2000" dirty="0" smtClean="0"/>
              <a:t>.</a:t>
            </a:r>
            <a:endParaRPr lang="en-US" sz="2000" dirty="0" smtClean="0">
              <a:solidFill>
                <a:srgbClr val="000000"/>
              </a:solidFill>
            </a:endParaRPr>
          </a:p>
          <a:p>
            <a:pPr>
              <a:buFont typeface="Wingdings" charset="2"/>
              <a:buChar char="§"/>
            </a:pPr>
            <a:r>
              <a:rPr lang="en-US" sz="2000" dirty="0" smtClean="0">
                <a:solidFill>
                  <a:srgbClr val="000000"/>
                </a:solidFill>
              </a:rPr>
              <a:t>Innovation: </a:t>
            </a:r>
          </a:p>
          <a:p>
            <a:pPr lvl="1">
              <a:buFont typeface="Wingdings" charset="2"/>
              <a:buChar char="§"/>
            </a:pPr>
            <a:r>
              <a:rPr lang="en-US" sz="2000" dirty="0" smtClean="0"/>
              <a:t>Utilize </a:t>
            </a:r>
            <a:r>
              <a:rPr lang="en-US" sz="2000" dirty="0"/>
              <a:t>student instructors from Calhoun's College and Career Academy Teaching as a Pathway and Early Childhood Pathway to provide individual / small group interaction with children 6 months to four years</a:t>
            </a:r>
            <a:r>
              <a:rPr lang="en-US" sz="2000" dirty="0" smtClean="0"/>
              <a:t>.</a:t>
            </a:r>
          </a:p>
          <a:p>
            <a:pPr lvl="1">
              <a:buFont typeface="Wingdings" charset="2"/>
              <a:buChar char="§"/>
            </a:pPr>
            <a:r>
              <a:rPr lang="en-US" sz="2000" dirty="0" smtClean="0"/>
              <a:t>Engages parents and children in the learning process</a:t>
            </a:r>
          </a:p>
          <a:p>
            <a:pPr>
              <a:buFont typeface="Wingdings" charset="2"/>
              <a:buChar char="§"/>
            </a:pPr>
            <a:r>
              <a:rPr lang="en-US" sz="2000" dirty="0" smtClean="0">
                <a:solidFill>
                  <a:srgbClr val="000000"/>
                </a:solidFill>
              </a:rPr>
              <a:t>Travel to local housing authority properties and a local daycare partner. </a:t>
            </a:r>
          </a:p>
          <a:p>
            <a:pPr>
              <a:buFont typeface="Wingdings" charset="2"/>
              <a:buChar char="§"/>
            </a:pPr>
            <a:r>
              <a:rPr lang="en-US" sz="2000" b="1" dirty="0" smtClean="0">
                <a:solidFill>
                  <a:srgbClr val="000000"/>
                </a:solidFill>
              </a:rPr>
              <a:t>LSGT Involvement</a:t>
            </a:r>
            <a:r>
              <a:rPr lang="en-US" sz="2000" dirty="0" smtClean="0">
                <a:solidFill>
                  <a:srgbClr val="000000"/>
                </a:solidFill>
              </a:rPr>
              <a:t>: </a:t>
            </a:r>
            <a:r>
              <a:rPr lang="en-US" sz="2000" dirty="0"/>
              <a:t>The </a:t>
            </a:r>
            <a:r>
              <a:rPr lang="en-US" sz="2000" dirty="0" smtClean="0"/>
              <a:t>LSGT </a:t>
            </a:r>
            <a:r>
              <a:rPr lang="en-US" sz="2000" dirty="0"/>
              <a:t>approved </a:t>
            </a:r>
            <a:r>
              <a:rPr lang="en-US" sz="2000" dirty="0" smtClean="0"/>
              <a:t>use </a:t>
            </a:r>
            <a:r>
              <a:rPr lang="en-US" sz="2000" dirty="0"/>
              <a:t>of Charter System </a:t>
            </a:r>
            <a:r>
              <a:rPr lang="en-US" sz="2000" dirty="0" smtClean="0"/>
              <a:t>funds </a:t>
            </a:r>
            <a:r>
              <a:rPr lang="en-US" sz="2000" dirty="0"/>
              <a:t>to support this initiative </a:t>
            </a:r>
            <a:r>
              <a:rPr lang="en-US" sz="2000" dirty="0" smtClean="0"/>
              <a:t>AND the </a:t>
            </a:r>
            <a:r>
              <a:rPr lang="en-US" sz="2000" dirty="0"/>
              <a:t>initiative and curriculum delivery for ECE pathway</a:t>
            </a:r>
            <a:r>
              <a:rPr lang="en-US" sz="2000" dirty="0" smtClean="0"/>
              <a:t>.</a:t>
            </a:r>
          </a:p>
          <a:p>
            <a:pPr>
              <a:buFont typeface="Wingdings" charset="2"/>
              <a:buChar char="§"/>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056" y="4958454"/>
            <a:ext cx="4072128" cy="1719072"/>
          </a:xfrm>
          <a:prstGeom prst="rect">
            <a:avLst/>
          </a:prstGeom>
        </p:spPr>
      </p:pic>
    </p:spTree>
    <p:extLst>
      <p:ext uri="{BB962C8B-B14F-4D97-AF65-F5344CB8AC3E}">
        <p14:creationId xmlns:p14="http://schemas.microsoft.com/office/powerpoint/2010/main" val="1284118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n-US" sz="3600" dirty="0"/>
              <a:t>What is Governance?</a:t>
            </a:r>
          </a:p>
        </p:txBody>
      </p:sp>
      <p:sp>
        <p:nvSpPr>
          <p:cNvPr id="3" name="Slide Number Placeholder 2"/>
          <p:cNvSpPr>
            <a:spLocks noGrp="1"/>
          </p:cNvSpPr>
          <p:nvPr>
            <p:ph type="sldNum" sz="quarter" idx="12"/>
          </p:nvPr>
        </p:nvSpPr>
        <p:spPr/>
        <p:txBody>
          <a:bodyPr/>
          <a:lstStyle/>
          <a:p>
            <a:fld id="{4A822907-8A9D-4F6B-98F6-913902AD56B5}" type="slidenum">
              <a:rPr lang="en-US" smtClean="0"/>
              <a:pPr/>
              <a:t>4</a:t>
            </a:fld>
            <a:endParaRPr lang="en-US" dirty="0"/>
          </a:p>
        </p:txBody>
      </p:sp>
      <p:sp>
        <p:nvSpPr>
          <p:cNvPr id="4" name="Content Placeholder 2"/>
          <p:cNvSpPr txBox="1">
            <a:spLocks/>
          </p:cNvSpPr>
          <p:nvPr/>
        </p:nvSpPr>
        <p:spPr>
          <a:xfrm>
            <a:off x="795866" y="1710268"/>
            <a:ext cx="7929033" cy="3962399"/>
          </a:xfrm>
          <a:prstGeom prst="rect">
            <a:avLst/>
          </a:prstGeom>
          <a:noFill/>
          <a:ln>
            <a:noFill/>
          </a:ln>
        </p:spPr>
        <p:txBody>
          <a:bodyPr vert="horz" lIns="91440" tIns="45720" rIns="91440" bIns="45720" rtlCol="0">
            <a:normAutofit fontScale="92500" lnSpcReduction="20000"/>
          </a:bodyPr>
          <a:lstStyle>
            <a:lvl1pPr marL="342900" indent="-342900" algn="l" defTabSz="914400" rtl="0" eaLnBrk="1" latinLnBrk="0" hangingPunct="1">
              <a:spcBef>
                <a:spcPts val="2000"/>
              </a:spcBef>
              <a:buClr>
                <a:schemeClr val="accent1"/>
              </a:buClr>
              <a:buFont typeface="Wingdings 2" pitchFamily="18" charset="2"/>
              <a:buChar char=""/>
              <a:defRPr sz="2400" kern="1200">
                <a:solidFill>
                  <a:schemeClr val="accent1"/>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2000" kern="1200">
                <a:solidFill>
                  <a:schemeClr val="accent1"/>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accent1"/>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accent1"/>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accent1"/>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 typeface="Wingdings 2" pitchFamily="18" charset="2"/>
              <a:buNone/>
            </a:pPr>
            <a:endParaRPr lang="en-US" dirty="0"/>
          </a:p>
          <a:p>
            <a:pPr marL="0" indent="0">
              <a:buFont typeface="Wingdings 2" pitchFamily="18" charset="2"/>
              <a:buNone/>
            </a:pPr>
            <a:r>
              <a:rPr lang="en-US" b="1" dirty="0">
                <a:solidFill>
                  <a:schemeClr val="tx1"/>
                </a:solidFill>
              </a:rPr>
              <a:t>A charter system must </a:t>
            </a:r>
          </a:p>
          <a:p>
            <a:r>
              <a:rPr lang="en-US" b="1" dirty="0">
                <a:solidFill>
                  <a:schemeClr val="tx1"/>
                </a:solidFill>
              </a:rPr>
              <a:t>maximize school level governance and the involvement of parents, teachers, and community members in such governance</a:t>
            </a:r>
          </a:p>
          <a:p>
            <a:r>
              <a:rPr lang="en-US" b="1" dirty="0">
                <a:solidFill>
                  <a:schemeClr val="tx1"/>
                </a:solidFill>
              </a:rPr>
              <a:t>grant decision-making authority in personnel decisions, financial decisions, curriculum and instruction, resource allocation, establishing and monitoring the achievement of school improvement goals, and school operations </a:t>
            </a:r>
          </a:p>
          <a:p>
            <a:pPr marL="0" indent="0">
              <a:buFont typeface="Wingdings 2" pitchFamily="18" charset="2"/>
              <a:buNone/>
            </a:pPr>
            <a:r>
              <a:rPr lang="en-US" sz="1600" b="1" dirty="0">
                <a:solidFill>
                  <a:schemeClr val="tx1"/>
                </a:solidFill>
              </a:rPr>
              <a:t>per O.C.G.A. 20-2-2062 and 20-2-2063</a:t>
            </a:r>
          </a:p>
          <a:p>
            <a:pPr marL="0" indent="0">
              <a:buFont typeface="Wingdings 2" pitchFamily="18" charset="2"/>
              <a:buNone/>
            </a:pPr>
            <a:endParaRPr lang="en-US" b="1" dirty="0">
              <a:solidFill>
                <a:srgbClr val="FF0000"/>
              </a:solidFill>
            </a:endParaRPr>
          </a:p>
        </p:txBody>
      </p:sp>
    </p:spTree>
    <p:extLst>
      <p:ext uri="{BB962C8B-B14F-4D97-AF65-F5344CB8AC3E}">
        <p14:creationId xmlns:p14="http://schemas.microsoft.com/office/powerpoint/2010/main" val="3799348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 y="1"/>
            <a:ext cx="8887968" cy="731519"/>
          </a:xfrm>
          <a:solidFill>
            <a:schemeClr val="accent3">
              <a:lumMod val="60000"/>
              <a:lumOff val="40000"/>
            </a:schemeClr>
          </a:solidFill>
        </p:spPr>
        <p:txBody>
          <a:bodyPr/>
          <a:lstStyle/>
          <a:p>
            <a:r>
              <a:rPr lang="en-US" sz="2000" dirty="0"/>
              <a:t>Calhoun City Schools </a:t>
            </a:r>
            <a:r>
              <a:rPr lang="mr-IN" sz="2000" dirty="0"/>
              <a:t>–</a:t>
            </a:r>
            <a:r>
              <a:rPr lang="en-US" sz="2000" dirty="0"/>
              <a:t>Jacket Junction Mobile Learning Lab </a:t>
            </a:r>
            <a:r>
              <a:rPr lang="mr-IN" sz="2000" dirty="0"/>
              <a:t>–</a:t>
            </a:r>
            <a:r>
              <a:rPr lang="en-US" sz="2000" dirty="0"/>
              <a:t> Crayons to Careers</a:t>
            </a:r>
          </a:p>
        </p:txBody>
      </p:sp>
      <p:sp>
        <p:nvSpPr>
          <p:cNvPr id="3" name="Content Placeholder 2"/>
          <p:cNvSpPr>
            <a:spLocks noGrp="1"/>
          </p:cNvSpPr>
          <p:nvPr>
            <p:ph idx="1"/>
          </p:nvPr>
        </p:nvSpPr>
        <p:spPr>
          <a:xfrm>
            <a:off x="207264" y="841248"/>
            <a:ext cx="8790432" cy="5876544"/>
          </a:xfrm>
        </p:spPr>
        <p:txBody>
          <a:bodyPr>
            <a:normAutofit/>
          </a:bodyPr>
          <a:lstStyle/>
          <a:p>
            <a:pPr>
              <a:buFont typeface="Wingdings" charset="2"/>
              <a:buChar char="§"/>
            </a:pPr>
            <a:r>
              <a:rPr lang="en-US" sz="2000" dirty="0">
                <a:solidFill>
                  <a:srgbClr val="000000"/>
                </a:solidFill>
              </a:rPr>
              <a:t>Flexibility:  </a:t>
            </a:r>
            <a:r>
              <a:rPr lang="en-US" sz="2000" dirty="0"/>
              <a:t>Seat Time, Scheduling/Time, Delivery of </a:t>
            </a:r>
            <a:r>
              <a:rPr lang="en-US" sz="2000" dirty="0" smtClean="0"/>
              <a:t>Curriculum, Partnerships</a:t>
            </a:r>
            <a:endParaRPr lang="en-US" sz="2000" dirty="0" smtClean="0">
              <a:solidFill>
                <a:srgbClr val="000000"/>
              </a:solidFill>
            </a:endParaRPr>
          </a:p>
          <a:p>
            <a:pPr>
              <a:buFont typeface="Wingdings" charset="2"/>
              <a:buChar char="§"/>
            </a:pPr>
            <a:r>
              <a:rPr lang="en-US" sz="2000" dirty="0" smtClean="0">
                <a:solidFill>
                  <a:srgbClr val="000000"/>
                </a:solidFill>
              </a:rPr>
              <a:t>Results</a:t>
            </a:r>
            <a:r>
              <a:rPr lang="en-US" sz="2000" dirty="0">
                <a:solidFill>
                  <a:srgbClr val="000000"/>
                </a:solidFill>
              </a:rPr>
              <a:t>:  </a:t>
            </a:r>
            <a:endParaRPr lang="en-US" sz="2000" dirty="0" smtClean="0">
              <a:solidFill>
                <a:srgbClr val="000000"/>
              </a:solidFill>
            </a:endParaRPr>
          </a:p>
          <a:p>
            <a:pPr lvl="1">
              <a:buFont typeface="Wingdings" charset="2"/>
              <a:buChar char="§"/>
            </a:pPr>
            <a:r>
              <a:rPr lang="en-US" sz="2000" dirty="0" smtClean="0"/>
              <a:t>CCA </a:t>
            </a:r>
            <a:r>
              <a:rPr lang="en-US" sz="2000" dirty="0"/>
              <a:t>students in the ECE and Teaching as a Profession Pathway have gained valuable experiences in setting up classroom centers and lesson planning.  They see first hand some of the challenges </a:t>
            </a:r>
            <a:r>
              <a:rPr lang="en-US" sz="2000" dirty="0" smtClean="0"/>
              <a:t>children </a:t>
            </a:r>
            <a:r>
              <a:rPr lang="en-US" sz="2000" dirty="0"/>
              <a:t>have prior to coming to </a:t>
            </a:r>
            <a:r>
              <a:rPr lang="en-US" sz="2000" dirty="0" err="1"/>
              <a:t>preK</a:t>
            </a:r>
            <a:r>
              <a:rPr lang="en-US" sz="2000" dirty="0"/>
              <a:t> and/or kindergarten.</a:t>
            </a:r>
          </a:p>
          <a:p>
            <a:pPr lvl="1">
              <a:buFont typeface="Wingdings" charset="2"/>
              <a:buChar char="§"/>
            </a:pPr>
            <a:r>
              <a:rPr lang="en-US" sz="2000" dirty="0"/>
              <a:t>Regular attendees are benefitting from interactions and skills development.  Pre/post assessments </a:t>
            </a:r>
            <a:r>
              <a:rPr lang="en-US" sz="2000" dirty="0" smtClean="0"/>
              <a:t>show improved readiness </a:t>
            </a:r>
            <a:r>
              <a:rPr lang="en-US" sz="2000" dirty="0"/>
              <a:t>skills </a:t>
            </a:r>
            <a:r>
              <a:rPr lang="en-US" sz="2000" dirty="0" smtClean="0"/>
              <a:t>Data </a:t>
            </a:r>
            <a:r>
              <a:rPr lang="en-US" sz="2000" dirty="0"/>
              <a:t>collection is on-going</a:t>
            </a:r>
            <a:r>
              <a:rPr lang="en-US" sz="2000" dirty="0" smtClean="0"/>
              <a:t>.</a:t>
            </a:r>
            <a:endParaRPr lang="en-US" sz="2000" dirty="0">
              <a:solidFill>
                <a:srgbClr val="000000"/>
              </a:solidFill>
            </a:endParaRPr>
          </a:p>
          <a:p>
            <a:pPr>
              <a:buFont typeface="Wingdings" charset="2"/>
              <a:buChar char="§"/>
            </a:pPr>
            <a:r>
              <a:rPr lang="en-US" sz="2000" b="1" dirty="0" smtClean="0"/>
              <a:t>Contact: </a:t>
            </a:r>
            <a:r>
              <a:rPr lang="en-US" sz="2000" dirty="0" smtClean="0"/>
              <a:t>Kelli Kendrick, Chief Academic Officer </a:t>
            </a:r>
            <a:r>
              <a:rPr lang="en-US" sz="1800" dirty="0" err="1" smtClean="0"/>
              <a:t>KendrickK@calhounschools.o</a:t>
            </a:r>
            <a:r>
              <a:rPr lang="en-US" sz="2000" dirty="0" err="1" smtClean="0"/>
              <a:t>rg</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971" y="4274878"/>
            <a:ext cx="2920541" cy="240227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528" y="4189534"/>
            <a:ext cx="2715768" cy="2487618"/>
          </a:xfrm>
          <a:prstGeom prst="rect">
            <a:avLst/>
          </a:prstGeom>
        </p:spPr>
      </p:pic>
    </p:spTree>
    <p:extLst>
      <p:ext uri="{BB962C8B-B14F-4D97-AF65-F5344CB8AC3E}">
        <p14:creationId xmlns:p14="http://schemas.microsoft.com/office/powerpoint/2010/main" val="1915242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a:t>“</a:t>
            </a:r>
            <a:r>
              <a:rPr lang="en-US" sz="3600" dirty="0"/>
              <a:t>Charter Flexibility in Action”</a:t>
            </a:r>
            <a:br>
              <a:rPr lang="en-US" sz="3600" dirty="0"/>
            </a:br>
            <a:r>
              <a:rPr lang="en-US" sz="2800" dirty="0" smtClean="0"/>
              <a:t>Dublin City Schools </a:t>
            </a:r>
            <a:r>
              <a:rPr lang="mr-IN" sz="2800" dirty="0" smtClean="0"/>
              <a:t>–</a:t>
            </a:r>
            <a:r>
              <a:rPr lang="en-US" sz="2800" dirty="0" smtClean="0"/>
              <a:t> Dublin HS Tiny House </a:t>
            </a:r>
            <a:r>
              <a:rPr lang="en-US" sz="2800" dirty="0" err="1" smtClean="0"/>
              <a:t>Poject</a:t>
            </a:r>
            <a:endParaRPr lang="en-US" sz="2800" dirty="0"/>
          </a:p>
        </p:txBody>
      </p:sp>
      <p:sp>
        <p:nvSpPr>
          <p:cNvPr id="3" name="Content Placeholder 2"/>
          <p:cNvSpPr>
            <a:spLocks noGrp="1"/>
          </p:cNvSpPr>
          <p:nvPr>
            <p:ph idx="1"/>
          </p:nvPr>
        </p:nvSpPr>
        <p:spPr>
          <a:xfrm>
            <a:off x="551280" y="1879237"/>
            <a:ext cx="8041440" cy="4798289"/>
          </a:xfrm>
          <a:noFill/>
        </p:spPr>
        <p:txBody>
          <a:bodyPr>
            <a:normAutofit fontScale="92500" lnSpcReduction="10000"/>
          </a:bodyPr>
          <a:lstStyle/>
          <a:p>
            <a:pPr>
              <a:buFont typeface="Wingdings" charset="2"/>
              <a:buChar char="§"/>
            </a:pPr>
            <a:r>
              <a:rPr lang="en-US" sz="2800" dirty="0" smtClean="0">
                <a:solidFill>
                  <a:srgbClr val="000000"/>
                </a:solidFill>
              </a:rPr>
              <a:t>Using Charter System Flexibility to hire Industry-Certified experts into teaching roles </a:t>
            </a:r>
          </a:p>
          <a:p>
            <a:pPr>
              <a:buFont typeface="Wingdings" charset="2"/>
              <a:buChar char="§"/>
            </a:pPr>
            <a:r>
              <a:rPr lang="en-US" sz="2800" dirty="0" smtClean="0">
                <a:solidFill>
                  <a:srgbClr val="000000"/>
                </a:solidFill>
              </a:rPr>
              <a:t>Waiving teacher certification in the hiring process </a:t>
            </a:r>
          </a:p>
          <a:p>
            <a:pPr>
              <a:buFont typeface="Wingdings" charset="2"/>
              <a:buChar char="§"/>
            </a:pPr>
            <a:r>
              <a:rPr lang="en-US" sz="2800" dirty="0" smtClean="0">
                <a:solidFill>
                  <a:srgbClr val="000000"/>
                </a:solidFill>
              </a:rPr>
              <a:t>Project teaches variety of CTEA construction</a:t>
            </a:r>
            <a:endParaRPr lang="en-US" sz="2800" dirty="0">
              <a:solidFill>
                <a:srgbClr val="000000"/>
              </a:solidFill>
            </a:endParaRPr>
          </a:p>
          <a:p>
            <a:pPr>
              <a:buFont typeface="Wingdings" charset="2"/>
              <a:buChar char="§"/>
            </a:pPr>
            <a:r>
              <a:rPr lang="en-US" sz="2800" dirty="0" smtClean="0">
                <a:solidFill>
                  <a:srgbClr val="000000"/>
                </a:solidFill>
              </a:rPr>
              <a:t>Project utilizes stakeholder partnerships with local land bank, individuals and small businesses in materials acquisitions</a:t>
            </a:r>
          </a:p>
          <a:p>
            <a:pPr>
              <a:buFont typeface="Wingdings" charset="2"/>
              <a:buChar char="§"/>
            </a:pPr>
            <a:r>
              <a:rPr lang="en-US" sz="2800" dirty="0"/>
              <a:t>Each tiny house is between $</a:t>
            </a:r>
            <a:r>
              <a:rPr lang="en-US" sz="2800" dirty="0" smtClean="0"/>
              <a:t>7,000-10,000 </a:t>
            </a:r>
            <a:r>
              <a:rPr lang="en-US" sz="2800" dirty="0"/>
              <a:t>depending on the fluctuations in raw </a:t>
            </a:r>
            <a:r>
              <a:rPr lang="en-US" sz="2800" dirty="0" smtClean="0"/>
              <a:t>materials</a:t>
            </a:r>
            <a:r>
              <a:rPr lang="en-US" sz="2800" dirty="0" smtClean="0">
                <a:solidFill>
                  <a:srgbClr val="000000"/>
                </a:solidFill>
              </a:rPr>
              <a:t> </a:t>
            </a:r>
          </a:p>
          <a:p>
            <a:pPr>
              <a:buFont typeface="Wingdings" charset="2"/>
              <a:buChar char="§"/>
            </a:pPr>
            <a:r>
              <a:rPr lang="en-US" sz="2800" dirty="0" smtClean="0">
                <a:solidFill>
                  <a:srgbClr val="000000"/>
                </a:solidFill>
              </a:rPr>
              <a:t>Finished homes to benefit working poor and families in the City of Dublin.  Ribbon Cutting was February 5, 2019. </a:t>
            </a:r>
            <a:endParaRPr lang="en-US" sz="2800" dirty="0">
              <a:solidFill>
                <a:srgbClr val="000000"/>
              </a:solidFill>
            </a:endParaRPr>
          </a:p>
        </p:txBody>
      </p:sp>
    </p:spTree>
    <p:extLst>
      <p:ext uri="{BB962C8B-B14F-4D97-AF65-F5344CB8AC3E}">
        <p14:creationId xmlns:p14="http://schemas.microsoft.com/office/powerpoint/2010/main" val="10378333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872" y="158496"/>
            <a:ext cx="7997285" cy="802068"/>
          </a:xfrm>
        </p:spPr>
        <p:txBody>
          <a:bodyPr/>
          <a:lstStyle/>
          <a:p>
            <a:r>
              <a:rPr lang="en-US" sz="3600" dirty="0" smtClean="0"/>
              <a:t>Dublin City Tiny Houses</a:t>
            </a:r>
            <a:r>
              <a:rPr lang="en-US" dirty="0" smtClean="0"/>
              <a:t/>
            </a:r>
            <a:br>
              <a:rPr lang="en-US" dirty="0" smtClean="0"/>
            </a:br>
            <a:r>
              <a:rPr lang="en-US" sz="2400" dirty="0">
                <a:hlinkClick r:id="rId2"/>
              </a:rPr>
              <a:t>https://youtu.be/qouPH3TyqsA</a:t>
            </a:r>
            <a:endParaRPr lang="en-US" sz="2400" dirty="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592068" y="4882023"/>
            <a:ext cx="2514600" cy="1668780"/>
          </a:xfrm>
        </p:spPr>
      </p:pic>
      <p:pic>
        <p:nvPicPr>
          <p:cNvPr id="6" name="Content Placeholder 5"/>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5974937" y="1132983"/>
            <a:ext cx="2522220" cy="3779520"/>
          </a:xfr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1214" y="1039153"/>
            <a:ext cx="2514600" cy="376428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890" y="1163463"/>
            <a:ext cx="2506980" cy="3749040"/>
          </a:xfrm>
          <a:prstGeom prst="rect">
            <a:avLst/>
          </a:prstGeom>
        </p:spPr>
      </p:pic>
    </p:spTree>
    <p:extLst>
      <p:ext uri="{BB962C8B-B14F-4D97-AF65-F5344CB8AC3E}">
        <p14:creationId xmlns:p14="http://schemas.microsoft.com/office/powerpoint/2010/main" val="92679608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97537"/>
            <a:ext cx="8041440" cy="1463040"/>
          </a:xfrm>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a:t>“</a:t>
            </a:r>
            <a:r>
              <a:rPr lang="en-US" sz="3600" dirty="0"/>
              <a:t>Charter Flexibility in Action”</a:t>
            </a:r>
            <a:br>
              <a:rPr lang="en-US" sz="3600" dirty="0"/>
            </a:br>
            <a:r>
              <a:rPr lang="en-US" sz="2800" dirty="0" smtClean="0"/>
              <a:t>Lumpkin County - </a:t>
            </a:r>
            <a:r>
              <a:rPr lang="en-US" sz="2800" dirty="0"/>
              <a:t>Music Industry Pathway</a:t>
            </a:r>
          </a:p>
        </p:txBody>
      </p:sp>
      <p:sp>
        <p:nvSpPr>
          <p:cNvPr id="3" name="Content Placeholder 2"/>
          <p:cNvSpPr>
            <a:spLocks noGrp="1"/>
          </p:cNvSpPr>
          <p:nvPr>
            <p:ph idx="1"/>
          </p:nvPr>
        </p:nvSpPr>
        <p:spPr>
          <a:xfrm>
            <a:off x="463296" y="1560578"/>
            <a:ext cx="8129424" cy="4840222"/>
          </a:xfrm>
          <a:noFill/>
        </p:spPr>
        <p:txBody>
          <a:bodyPr>
            <a:normAutofit fontScale="25000" lnSpcReduction="20000"/>
          </a:bodyPr>
          <a:lstStyle/>
          <a:p>
            <a:r>
              <a:rPr lang="en-US" sz="800" dirty="0"/>
              <a:t>The Challenge: We were looking for something that would give us an opportunity to integrate different areas of STEAM, but would compliment and not compete with our current programs in Fine Arts and CTAE. We also wanted to draw on the rich tradition of musical excellence in Lumpkin County and to utilize the talents of our current staff. </a:t>
            </a:r>
          </a:p>
          <a:p>
            <a:pPr>
              <a:buFont typeface="Wingdings" charset="2"/>
              <a:buChar char="§"/>
            </a:pPr>
            <a:endParaRPr lang="en-US" sz="8000" dirty="0" smtClean="0"/>
          </a:p>
          <a:p>
            <a:pPr>
              <a:buFont typeface="Wingdings" charset="2"/>
              <a:buChar char="§"/>
            </a:pPr>
            <a:r>
              <a:rPr lang="en-US" sz="8000" dirty="0" smtClean="0"/>
              <a:t>The </a:t>
            </a:r>
            <a:r>
              <a:rPr lang="en-US" sz="8000" dirty="0"/>
              <a:t>Challenge: </a:t>
            </a:r>
            <a:r>
              <a:rPr lang="en-US" sz="8000" dirty="0" smtClean="0"/>
              <a:t>Lumpkin was were </a:t>
            </a:r>
            <a:r>
              <a:rPr lang="en-US" sz="8000" dirty="0"/>
              <a:t>looking for something that would </a:t>
            </a:r>
            <a:r>
              <a:rPr lang="en-US" sz="8000" dirty="0" smtClean="0"/>
              <a:t>provide an </a:t>
            </a:r>
            <a:r>
              <a:rPr lang="en-US" sz="8000" dirty="0"/>
              <a:t>opportunity to integrate different areas of STEAM, but would compliment and not compete with our current programs in Fine Arts and CTAE. </a:t>
            </a:r>
            <a:r>
              <a:rPr lang="en-US" sz="8000" dirty="0" smtClean="0"/>
              <a:t>They also </a:t>
            </a:r>
            <a:r>
              <a:rPr lang="en-US" sz="8000" dirty="0"/>
              <a:t>wanted to draw on the rich tradition of </a:t>
            </a:r>
            <a:r>
              <a:rPr lang="en-US" sz="8000" dirty="0" smtClean="0"/>
              <a:t>the County’s musical </a:t>
            </a:r>
            <a:r>
              <a:rPr lang="en-US" sz="8000" dirty="0"/>
              <a:t>excellence </a:t>
            </a:r>
            <a:r>
              <a:rPr lang="en-US" sz="8000" dirty="0" smtClean="0"/>
              <a:t>and utilize </a:t>
            </a:r>
            <a:r>
              <a:rPr lang="en-US" sz="8000" dirty="0"/>
              <a:t>the talents of </a:t>
            </a:r>
            <a:r>
              <a:rPr lang="en-US" sz="8000" dirty="0" smtClean="0"/>
              <a:t>current </a:t>
            </a:r>
            <a:r>
              <a:rPr lang="en-US" sz="8000" dirty="0"/>
              <a:t>staff. </a:t>
            </a:r>
            <a:br>
              <a:rPr lang="en-US" sz="8000" dirty="0"/>
            </a:br>
            <a:endParaRPr lang="en-US" sz="8000" dirty="0"/>
          </a:p>
          <a:p>
            <a:pPr marL="228600" lvl="1">
              <a:buFont typeface="Wingdings" charset="2"/>
              <a:buChar char="§"/>
            </a:pPr>
            <a:r>
              <a:rPr lang="en-US" sz="8000" dirty="0" smtClean="0"/>
              <a:t>The </a:t>
            </a:r>
            <a:r>
              <a:rPr lang="en-US" sz="8000" dirty="0"/>
              <a:t>Innovation: C</a:t>
            </a:r>
            <a:r>
              <a:rPr lang="en-US" sz="8000" dirty="0" smtClean="0"/>
              <a:t>reative </a:t>
            </a:r>
            <a:r>
              <a:rPr lang="en-US" sz="8000" dirty="0"/>
              <a:t>industries </a:t>
            </a:r>
            <a:r>
              <a:rPr lang="en-US" sz="8000" dirty="0" smtClean="0"/>
              <a:t>contribute </a:t>
            </a:r>
            <a:r>
              <a:rPr lang="en-US" sz="8000" dirty="0"/>
              <a:t>more than $</a:t>
            </a:r>
            <a:r>
              <a:rPr lang="en-US" sz="8000" dirty="0" smtClean="0"/>
              <a:t>60B </a:t>
            </a:r>
            <a:r>
              <a:rPr lang="en-US" sz="8000" dirty="0"/>
              <a:t>to </a:t>
            </a:r>
            <a:r>
              <a:rPr lang="en-US" sz="8000" dirty="0" smtClean="0"/>
              <a:t>Georgia’s economy </a:t>
            </a:r>
            <a:r>
              <a:rPr lang="en-US" sz="8000" dirty="0"/>
              <a:t>each year. </a:t>
            </a:r>
            <a:r>
              <a:rPr lang="en-US" sz="8000" dirty="0" smtClean="0"/>
              <a:t> An avenue </a:t>
            </a:r>
            <a:r>
              <a:rPr lang="en-US" sz="8000" dirty="0"/>
              <a:t>in which students could learn more about opportunities in this field and </a:t>
            </a:r>
            <a:r>
              <a:rPr lang="en-US" sz="8000" dirty="0" smtClean="0"/>
              <a:t>experience </a:t>
            </a:r>
            <a:r>
              <a:rPr lang="en-US" sz="8000" dirty="0"/>
              <a:t>every aspect from playing a guitar to recording an album.  </a:t>
            </a:r>
            <a:endParaRPr lang="en-US" sz="8000" dirty="0" smtClean="0"/>
          </a:p>
          <a:p>
            <a:pPr marL="228600" lvl="1">
              <a:buFont typeface="Wingdings" charset="2"/>
              <a:buChar char="§"/>
            </a:pPr>
            <a:endParaRPr lang="en-US" sz="8000" dirty="0"/>
          </a:p>
          <a:p>
            <a:pPr>
              <a:buFont typeface="Wingdings" charset="2"/>
              <a:buChar char="§"/>
            </a:pPr>
            <a:r>
              <a:rPr lang="en-US" sz="8000" dirty="0" smtClean="0"/>
              <a:t>LSGT</a:t>
            </a:r>
            <a:r>
              <a:rPr lang="en-US" sz="8000" dirty="0"/>
              <a:t>: </a:t>
            </a:r>
            <a:r>
              <a:rPr lang="en-US" sz="8000" dirty="0" smtClean="0"/>
              <a:t>The LSGT was not involved until </a:t>
            </a:r>
            <a:r>
              <a:rPr lang="en-US" sz="8000" dirty="0"/>
              <a:t>student interest had been determined. At that point, </a:t>
            </a:r>
            <a:r>
              <a:rPr lang="en-US" sz="8000" dirty="0" smtClean="0"/>
              <a:t>the </a:t>
            </a:r>
            <a:r>
              <a:rPr lang="en-US" sz="8000" dirty="0"/>
              <a:t>concept </a:t>
            </a:r>
            <a:r>
              <a:rPr lang="en-US" sz="8000" dirty="0" smtClean="0"/>
              <a:t>was shared and </a:t>
            </a:r>
            <a:r>
              <a:rPr lang="en-US" sz="8000" dirty="0"/>
              <a:t>they were completely on </a:t>
            </a:r>
            <a:r>
              <a:rPr lang="en-US" sz="8000" dirty="0" smtClean="0"/>
              <a:t>board.</a:t>
            </a:r>
          </a:p>
          <a:p>
            <a:pPr>
              <a:buFont typeface="Wingdings" charset="2"/>
              <a:buChar char="§"/>
            </a:pPr>
            <a:endParaRPr lang="en-US" sz="8000" dirty="0" smtClean="0"/>
          </a:p>
        </p:txBody>
      </p:sp>
    </p:spTree>
    <p:extLst>
      <p:ext uri="{BB962C8B-B14F-4D97-AF65-F5344CB8AC3E}">
        <p14:creationId xmlns:p14="http://schemas.microsoft.com/office/powerpoint/2010/main" val="67365316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0"/>
            <a:ext cx="8109150" cy="1328928"/>
          </a:xfrm>
          <a:solidFill>
            <a:schemeClr val="accent3"/>
          </a:solidFill>
        </p:spPr>
        <p:txBody>
          <a:bodyPr/>
          <a:lstStyle/>
          <a:p>
            <a:r>
              <a:rPr lang="en-US" sz="3600" dirty="0" smtClean="0">
                <a:solidFill>
                  <a:schemeClr val="bg1"/>
                </a:solidFill>
              </a:rPr>
              <a:t/>
            </a:r>
            <a:br>
              <a:rPr lang="en-US" sz="3600" dirty="0" smtClean="0">
                <a:solidFill>
                  <a:schemeClr val="bg1"/>
                </a:solidFill>
              </a:rPr>
            </a:br>
            <a:r>
              <a:rPr lang="en-US" sz="3600" dirty="0" smtClean="0">
                <a:solidFill>
                  <a:schemeClr val="bg1"/>
                </a:solidFill>
              </a:rPr>
              <a:t>Lumpkin County </a:t>
            </a:r>
            <a:r>
              <a:rPr lang="en-US" sz="3600" dirty="0">
                <a:solidFill>
                  <a:schemeClr val="bg1"/>
                </a:solidFill>
              </a:rPr>
              <a:t>Schools  </a:t>
            </a:r>
            <a:r>
              <a:rPr lang="en-US" sz="3600" dirty="0" smtClean="0">
                <a:solidFill>
                  <a:schemeClr val="bg1"/>
                </a:solidFill>
              </a:rPr>
              <a:t>Music Industry Pathway </a:t>
            </a:r>
            <a:r>
              <a:rPr lang="en-US" sz="3600" dirty="0">
                <a:solidFill>
                  <a:schemeClr val="bg1"/>
                </a:solidFill>
              </a:rPr>
              <a:t/>
            </a:r>
            <a:br>
              <a:rPr lang="en-US" sz="3600" dirty="0">
                <a:solidFill>
                  <a:schemeClr val="bg1"/>
                </a:solidFill>
              </a:rPr>
            </a:br>
            <a:endParaRPr lang="en-US" sz="3600" dirty="0">
              <a:solidFill>
                <a:schemeClr val="bg1"/>
              </a:solidFill>
            </a:endParaRPr>
          </a:p>
        </p:txBody>
      </p:sp>
      <p:sp>
        <p:nvSpPr>
          <p:cNvPr id="3" name="Content Placeholder 2"/>
          <p:cNvSpPr>
            <a:spLocks noGrp="1"/>
          </p:cNvSpPr>
          <p:nvPr>
            <p:ph idx="1"/>
          </p:nvPr>
        </p:nvSpPr>
        <p:spPr>
          <a:xfrm>
            <a:off x="276446" y="950976"/>
            <a:ext cx="8721249" cy="5779008"/>
          </a:xfrm>
        </p:spPr>
        <p:txBody>
          <a:bodyPr>
            <a:noAutofit/>
          </a:bodyPr>
          <a:lstStyle/>
          <a:p>
            <a:pPr>
              <a:buFont typeface="Wingdings" charset="2"/>
              <a:buChar char="§"/>
            </a:pPr>
            <a:endParaRPr lang="en-US" sz="2000" dirty="0" smtClean="0"/>
          </a:p>
          <a:p>
            <a:pPr>
              <a:buFont typeface="Wingdings" charset="2"/>
              <a:buChar char="§"/>
            </a:pPr>
            <a:r>
              <a:rPr lang="en-US" sz="2000" dirty="0"/>
              <a:t>Flexibility Used: Lumpkin offers many recognized </a:t>
            </a:r>
            <a:r>
              <a:rPr lang="en-US" sz="2000" dirty="0" err="1"/>
              <a:t>GaDOE</a:t>
            </a:r>
            <a:r>
              <a:rPr lang="en-US" sz="2000" dirty="0"/>
              <a:t> pathways in multiple CTAE areas, but didn't know of an avenue to best utilize the talents of staff to fit the needs and desires of students. Therefore, they used charter flexibility to create their own pathway and best serve our students.</a:t>
            </a:r>
          </a:p>
          <a:p>
            <a:pPr>
              <a:buFont typeface="Wingdings" charset="2"/>
              <a:buChar char="§"/>
            </a:pPr>
            <a:r>
              <a:rPr lang="en-US" sz="2000" dirty="0" smtClean="0"/>
              <a:t>Results</a:t>
            </a:r>
            <a:r>
              <a:rPr lang="en-US" sz="2000" dirty="0"/>
              <a:t>: </a:t>
            </a:r>
          </a:p>
          <a:p>
            <a:pPr lvl="1">
              <a:buFont typeface="Wingdings" charset="2"/>
              <a:buChar char="§"/>
            </a:pPr>
            <a:r>
              <a:rPr lang="en-US" sz="2000" dirty="0"/>
              <a:t>Registration numbers for next school year indicate that 243 of the 1156 LCHS students have registered for one of the three courses in the pathway.</a:t>
            </a:r>
          </a:p>
          <a:p>
            <a:pPr lvl="1">
              <a:buFont typeface="Wingdings" charset="2"/>
              <a:buChar char="§"/>
            </a:pPr>
            <a:r>
              <a:rPr lang="en-US" sz="2000" dirty="0"/>
              <a:t>Since formal approval, est. $30,000 worth of equipment donated by former LCHS student and Grammy Award winning artist Zac Brown. </a:t>
            </a:r>
            <a:endParaRPr lang="en-US" sz="2000" dirty="0" smtClean="0"/>
          </a:p>
          <a:p>
            <a:pPr lvl="1">
              <a:buFont typeface="Wingdings" charset="2"/>
              <a:buChar char="§"/>
            </a:pPr>
            <a:r>
              <a:rPr lang="en-US" sz="2000" dirty="0" smtClean="0"/>
              <a:t>Working on logistics </a:t>
            </a:r>
            <a:r>
              <a:rPr lang="en-US" sz="2000" dirty="0"/>
              <a:t>now and will begin teaching courses in the Fall of 2019. </a:t>
            </a:r>
            <a:endParaRPr lang="en-US" sz="2000" dirty="0" smtClean="0"/>
          </a:p>
          <a:p>
            <a:pPr lvl="1">
              <a:buFont typeface="Wingdings" charset="2"/>
              <a:buChar char="§"/>
            </a:pPr>
            <a:r>
              <a:rPr lang="en-US" sz="2000" dirty="0" smtClean="0"/>
              <a:t>Contact</a:t>
            </a:r>
            <a:r>
              <a:rPr lang="en-US" sz="2000" dirty="0"/>
              <a:t>: Radford Windham is the creator and driver of this innovation. </a:t>
            </a:r>
            <a:r>
              <a:rPr lang="en-US" sz="2000" dirty="0" smtClean="0">
                <a:hlinkClick r:id="rId2"/>
              </a:rPr>
              <a:t>radford.windham@lumpkinschools.com</a:t>
            </a:r>
            <a:r>
              <a:rPr lang="en-US" sz="2000" dirty="0"/>
              <a:t/>
            </a:r>
            <a:br>
              <a:rPr lang="en-US" sz="2000" dirty="0"/>
            </a:br>
            <a:endParaRPr lang="en-US" sz="2000" dirty="0"/>
          </a:p>
          <a:p>
            <a:pPr>
              <a:buFont typeface="Wingdings" charset="2"/>
              <a:buChar char="§"/>
            </a:pPr>
            <a:endParaRPr lang="en-US" dirty="0">
              <a:solidFill>
                <a:srgbClr val="000000"/>
              </a:solidFill>
            </a:endParaRPr>
          </a:p>
        </p:txBody>
      </p:sp>
    </p:spTree>
    <p:extLst>
      <p:ext uri="{BB962C8B-B14F-4D97-AF65-F5344CB8AC3E}">
        <p14:creationId xmlns:p14="http://schemas.microsoft.com/office/powerpoint/2010/main" val="170491996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sz="4400" dirty="0"/>
              <a:t>“Charter Flexibility in Action” Candler County Schools</a:t>
            </a:r>
          </a:p>
        </p:txBody>
      </p:sp>
      <p:sp>
        <p:nvSpPr>
          <p:cNvPr id="3" name="Content Placeholder 2"/>
          <p:cNvSpPr>
            <a:spLocks noGrp="1"/>
          </p:cNvSpPr>
          <p:nvPr>
            <p:ph idx="1"/>
          </p:nvPr>
        </p:nvSpPr>
        <p:spPr>
          <a:xfrm>
            <a:off x="838200" y="2038388"/>
            <a:ext cx="7467600" cy="4410538"/>
          </a:xfrm>
          <a:noFill/>
        </p:spPr>
        <p:txBody>
          <a:bodyPr>
            <a:normAutofit fontScale="92500" lnSpcReduction="20000"/>
          </a:bodyPr>
          <a:lstStyle/>
          <a:p>
            <a:pPr>
              <a:buFont typeface="Wingdings" charset="2"/>
              <a:buChar char="§"/>
            </a:pPr>
            <a:r>
              <a:rPr lang="en-US" dirty="0"/>
              <a:t>“</a:t>
            </a:r>
            <a:r>
              <a:rPr lang="en-US" b="1" u="sng" dirty="0"/>
              <a:t>Using Community Experts to Teach a Variety of High Interest Classes”</a:t>
            </a:r>
            <a:r>
              <a:rPr lang="en-US" dirty="0"/>
              <a:t> </a:t>
            </a:r>
          </a:p>
          <a:p>
            <a:pPr lvl="1">
              <a:buFont typeface="Wingdings" charset="2"/>
              <a:buChar char="§"/>
            </a:pPr>
            <a:r>
              <a:rPr lang="en-US" sz="2000" dirty="0"/>
              <a:t>Hire local “not certified or qualified” experts to teach certain high interest classes </a:t>
            </a:r>
          </a:p>
          <a:p>
            <a:pPr lvl="1">
              <a:buFont typeface="Wingdings" charset="2"/>
              <a:buChar char="§"/>
            </a:pPr>
            <a:r>
              <a:rPr lang="en-US" sz="2000" dirty="0"/>
              <a:t>Students and community will both benefit.</a:t>
            </a:r>
            <a:r>
              <a:rPr lang="en-US" sz="2000" strike="sngStrike" dirty="0"/>
              <a:t> </a:t>
            </a:r>
          </a:p>
          <a:p>
            <a:pPr lvl="1">
              <a:buFont typeface="Wingdings" charset="2"/>
              <a:buChar char="§"/>
            </a:pPr>
            <a:r>
              <a:rPr lang="en-US" sz="2000" dirty="0"/>
              <a:t>Significant savings of funds </a:t>
            </a:r>
          </a:p>
          <a:p>
            <a:pPr lvl="1">
              <a:buFont typeface="Wingdings" charset="2"/>
              <a:buChar char="§"/>
            </a:pPr>
            <a:r>
              <a:rPr lang="en-US" sz="2000" dirty="0"/>
              <a:t>Students now have access to art, music, chorus, dance, computer repair and video production classes.  This has expanded to “Growing Our Own Teachers” with Seniors as paid TA’s in the elementary schools.</a:t>
            </a:r>
          </a:p>
          <a:p>
            <a:pPr lvl="1">
              <a:buFont typeface="Wingdings" charset="2"/>
              <a:buChar char="§"/>
            </a:pPr>
            <a:r>
              <a:rPr lang="en-US" sz="2000" dirty="0"/>
              <a:t>Charter funds seeded computer kits and are used to pay for student services. </a:t>
            </a:r>
          </a:p>
          <a:p>
            <a:pPr lvl="1">
              <a:buFont typeface="Wingdings" charset="2"/>
              <a:buChar char="§"/>
            </a:pPr>
            <a:r>
              <a:rPr lang="en-US" sz="2000" b="1" dirty="0"/>
              <a:t>Flexibility</a:t>
            </a:r>
            <a:r>
              <a:rPr lang="en-US" sz="2000" dirty="0"/>
              <a:t>  - Certification</a:t>
            </a:r>
          </a:p>
          <a:p>
            <a:pPr marL="329184" lvl="1" indent="0">
              <a:buNone/>
            </a:pPr>
            <a:endParaRPr lang="en-US" sz="2000" dirty="0"/>
          </a:p>
          <a:p>
            <a:pPr lvl="1">
              <a:buFont typeface="Wingdings" charset="2"/>
              <a:buChar char="§"/>
            </a:pPr>
            <a:r>
              <a:rPr lang="en-US" sz="2000" u="sng" dirty="0">
                <a:hlinkClick r:id="rId2"/>
              </a:rPr>
              <a:t>https://youtu.be/f3JR0AoDGXY</a:t>
            </a:r>
            <a:endParaRPr lang="en-US" sz="2000" u="sng" dirty="0"/>
          </a:p>
          <a:p>
            <a:pPr marL="640080" lvl="2" indent="0">
              <a:buNone/>
            </a:pPr>
            <a:r>
              <a:rPr lang="en-US" sz="1100" b="1" dirty="0"/>
              <a:t>*Posted on charter System Foundation website</a:t>
            </a:r>
          </a:p>
          <a:p>
            <a:pPr lvl="1">
              <a:buFont typeface="Wingdings" charset="2"/>
              <a:buChar char="§"/>
            </a:pPr>
            <a:endParaRPr lang="en-US" dirty="0"/>
          </a:p>
          <a:p>
            <a:pPr marL="0" lvl="0" indent="0">
              <a:buNone/>
            </a:pPr>
            <a:endParaRPr lang="en-US" dirty="0"/>
          </a:p>
        </p:txBody>
      </p:sp>
    </p:spTree>
    <p:extLst>
      <p:ext uri="{BB962C8B-B14F-4D97-AF65-F5344CB8AC3E}">
        <p14:creationId xmlns:p14="http://schemas.microsoft.com/office/powerpoint/2010/main" val="35649909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
            <a:ext cx="8041440" cy="1488558"/>
          </a:xfrm>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a:t>“Charter Flexibility in Action”</a:t>
            </a:r>
            <a:r>
              <a:rPr lang="en-US" b="1" dirty="0"/>
              <a:t> </a:t>
            </a:r>
            <a:r>
              <a:rPr lang="en-US" sz="2800" dirty="0"/>
              <a:t>Atlanta Public Schools - Burgess-Peterson Academy</a:t>
            </a:r>
          </a:p>
        </p:txBody>
      </p:sp>
      <p:sp>
        <p:nvSpPr>
          <p:cNvPr id="3" name="Content Placeholder 2"/>
          <p:cNvSpPr>
            <a:spLocks noGrp="1"/>
          </p:cNvSpPr>
          <p:nvPr>
            <p:ph idx="1"/>
          </p:nvPr>
        </p:nvSpPr>
        <p:spPr>
          <a:xfrm>
            <a:off x="709863" y="2038388"/>
            <a:ext cx="7712241" cy="4228300"/>
          </a:xfrm>
          <a:noFill/>
        </p:spPr>
        <p:txBody>
          <a:bodyPr>
            <a:normAutofit fontScale="85000" lnSpcReduction="20000"/>
          </a:bodyPr>
          <a:lstStyle/>
          <a:p>
            <a:pPr lvl="0">
              <a:buFont typeface="Wingdings" charset="2"/>
              <a:buChar char="§"/>
            </a:pPr>
            <a:r>
              <a:rPr lang="en-US" b="1" dirty="0">
                <a:solidFill>
                  <a:schemeClr val="tx1"/>
                </a:solidFill>
              </a:rPr>
              <a:t>“Collaborating to Grow Your Community School”</a:t>
            </a:r>
          </a:p>
          <a:p>
            <a:pPr lvl="1">
              <a:buFont typeface="Wingdings" charset="2"/>
              <a:buChar char="§"/>
            </a:pPr>
            <a:r>
              <a:rPr lang="en-US" sz="2400" dirty="0"/>
              <a:t>Competition from Other Schools &amp; Dwindling Enrollment</a:t>
            </a:r>
          </a:p>
          <a:p>
            <a:pPr lvl="1">
              <a:buFont typeface="Wingdings" charset="2"/>
              <a:buChar char="§"/>
            </a:pPr>
            <a:r>
              <a:rPr lang="en-US" sz="2400" dirty="0"/>
              <a:t>The “GoTeam,” created a vision statement for the school and five actions that would enable the vision to become a reality. </a:t>
            </a:r>
            <a:r>
              <a:rPr lang="en-US" sz="2400" dirty="0">
                <a:solidFill>
                  <a:schemeClr val="tx1"/>
                </a:solidFill>
              </a:rPr>
              <a:t> </a:t>
            </a:r>
          </a:p>
          <a:p>
            <a:pPr lvl="1">
              <a:buFont typeface="Wingdings" charset="2"/>
              <a:buChar char="§"/>
            </a:pPr>
            <a:r>
              <a:rPr lang="en-US" sz="2400" dirty="0">
                <a:solidFill>
                  <a:schemeClr val="tx1"/>
                </a:solidFill>
              </a:rPr>
              <a:t>Early Literacy, IB-PYP, Better Outreach to Community</a:t>
            </a:r>
          </a:p>
          <a:p>
            <a:pPr lvl="1">
              <a:buFont typeface="Wingdings" charset="2"/>
              <a:buChar char="§"/>
            </a:pPr>
            <a:r>
              <a:rPr lang="en-US" sz="2400" dirty="0">
                <a:solidFill>
                  <a:schemeClr val="tx1"/>
                </a:solidFill>
              </a:rPr>
              <a:t>Strategic Planner is exemplar for APS, leading the district’s work on Orton-Gillingham strategy, significantly improved literacy outcomes (beginning yr 3), enrollment increase 25%.</a:t>
            </a:r>
          </a:p>
          <a:p>
            <a:pPr>
              <a:buFont typeface="Arial" charset="0"/>
              <a:buChar char="•"/>
            </a:pPr>
            <a:r>
              <a:rPr lang="en-US" b="1" dirty="0"/>
              <a:t>Flexibility</a:t>
            </a:r>
          </a:p>
          <a:p>
            <a:pPr lvl="1">
              <a:buFont typeface="Arial" charset="0"/>
              <a:buChar char="•"/>
            </a:pPr>
            <a:r>
              <a:rPr lang="en-US" sz="2400" dirty="0"/>
              <a:t>Certification</a:t>
            </a:r>
          </a:p>
          <a:p>
            <a:pPr lvl="1">
              <a:buFont typeface="Arial" charset="0"/>
              <a:buChar char="•"/>
            </a:pPr>
            <a:r>
              <a:rPr lang="en-US" sz="2400" dirty="0"/>
              <a:t>Scheduling for Instruction </a:t>
            </a:r>
          </a:p>
          <a:p>
            <a:pPr lvl="1">
              <a:buFont typeface="Wingdings" charset="2"/>
              <a:buChar char="§"/>
            </a:pPr>
            <a:endParaRPr lang="en-US" sz="2400" dirty="0">
              <a:solidFill>
                <a:srgbClr val="FF0000"/>
              </a:solidFill>
            </a:endParaRPr>
          </a:p>
          <a:p>
            <a:pPr lvl="1">
              <a:buFont typeface="Wingdings" charset="2"/>
              <a:buChar char="§"/>
            </a:pPr>
            <a:r>
              <a:rPr lang="en-US" u="sng" dirty="0">
                <a:hlinkClick r:id="rId2"/>
              </a:rPr>
              <a:t>APS David White BPA Charter System Chat Athens September 2017</a:t>
            </a:r>
            <a:r>
              <a:rPr lang="en-US" dirty="0"/>
              <a:t> * </a:t>
            </a:r>
            <a:r>
              <a:rPr lang="en-US" sz="1200" b="1" dirty="0">
                <a:solidFill>
                  <a:schemeClr val="tx1"/>
                </a:solidFill>
              </a:rPr>
              <a:t>Posted on Charter System Foundation website.</a:t>
            </a:r>
          </a:p>
          <a:p>
            <a:pPr marL="0" lvl="0" indent="0">
              <a:buNone/>
            </a:pPr>
            <a:endParaRPr lang="en-US" dirty="0"/>
          </a:p>
        </p:txBody>
      </p:sp>
    </p:spTree>
    <p:extLst>
      <p:ext uri="{BB962C8B-B14F-4D97-AF65-F5344CB8AC3E}">
        <p14:creationId xmlns:p14="http://schemas.microsoft.com/office/powerpoint/2010/main" val="391408738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
            <a:ext cx="8041440" cy="1392864"/>
          </a:xfrm>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a:t>“</a:t>
            </a:r>
            <a:r>
              <a:rPr lang="en-US" sz="3600" dirty="0"/>
              <a:t>Charter Flexibility in Action”</a:t>
            </a:r>
            <a:br>
              <a:rPr lang="en-US" sz="3600" dirty="0"/>
            </a:br>
            <a:r>
              <a:rPr lang="en-US" sz="3600" dirty="0"/>
              <a:t>Marietta City Extended Year ESOL</a:t>
            </a:r>
          </a:p>
        </p:txBody>
      </p:sp>
      <p:sp>
        <p:nvSpPr>
          <p:cNvPr id="3" name="Content Placeholder 2"/>
          <p:cNvSpPr>
            <a:spLocks noGrp="1"/>
          </p:cNvSpPr>
          <p:nvPr>
            <p:ph idx="1"/>
          </p:nvPr>
        </p:nvSpPr>
        <p:spPr>
          <a:xfrm>
            <a:off x="838200" y="1573619"/>
            <a:ext cx="7754520" cy="5103907"/>
          </a:xfrm>
          <a:noFill/>
          <a:ln>
            <a:solidFill>
              <a:srgbClr val="FFC000"/>
            </a:solidFill>
          </a:ln>
        </p:spPr>
        <p:txBody>
          <a:bodyPr>
            <a:normAutofit/>
          </a:bodyPr>
          <a:lstStyle/>
          <a:p>
            <a:pPr>
              <a:buFont typeface="Wingdings" charset="2"/>
              <a:buChar char="§"/>
            </a:pPr>
            <a:r>
              <a:rPr lang="en-US" sz="2000" dirty="0">
                <a:solidFill>
                  <a:srgbClr val="000000"/>
                </a:solidFill>
              </a:rPr>
              <a:t>Challenge 1: Compounded “summer slide”-Many ESOL students do not speak or hear English or have enriching experiences during the summer break from school</a:t>
            </a:r>
            <a:r>
              <a:rPr lang="en-US" sz="2000" dirty="0" smtClean="0">
                <a:solidFill>
                  <a:srgbClr val="000000"/>
                </a:solidFill>
              </a:rPr>
              <a:t>.</a:t>
            </a:r>
          </a:p>
          <a:p>
            <a:pPr>
              <a:buFont typeface="Wingdings" charset="2"/>
              <a:buChar char="§"/>
            </a:pPr>
            <a:endParaRPr lang="en-US" sz="2000" dirty="0">
              <a:solidFill>
                <a:srgbClr val="000000"/>
              </a:solidFill>
            </a:endParaRPr>
          </a:p>
          <a:p>
            <a:pPr>
              <a:buFont typeface="Wingdings" charset="2"/>
              <a:buChar char="§"/>
            </a:pPr>
            <a:r>
              <a:rPr lang="en-US" sz="2000" dirty="0">
                <a:solidFill>
                  <a:srgbClr val="000000"/>
                </a:solidFill>
              </a:rPr>
              <a:t>Challenge 2: More students need to exit ESOL in early </a:t>
            </a:r>
            <a:r>
              <a:rPr lang="en-US" sz="2000" dirty="0" smtClean="0">
                <a:solidFill>
                  <a:srgbClr val="000000"/>
                </a:solidFill>
              </a:rPr>
              <a:t>grades</a:t>
            </a:r>
          </a:p>
          <a:p>
            <a:pPr>
              <a:buFont typeface="Wingdings" charset="2"/>
              <a:buChar char="§"/>
            </a:pPr>
            <a:endParaRPr lang="en-US" sz="2000" dirty="0">
              <a:solidFill>
                <a:srgbClr val="000000"/>
              </a:solidFill>
            </a:endParaRPr>
          </a:p>
          <a:p>
            <a:pPr>
              <a:buFont typeface="Wingdings" charset="2"/>
              <a:buChar char="§"/>
            </a:pPr>
            <a:r>
              <a:rPr lang="en-US" sz="2000" dirty="0">
                <a:solidFill>
                  <a:srgbClr val="000000"/>
                </a:solidFill>
              </a:rPr>
              <a:t>Goal: Students who attend summer program will exit ESOL the next school year &amp; will not continue the ”summer slide” in academics and English </a:t>
            </a:r>
            <a:r>
              <a:rPr lang="en-US" sz="2000" dirty="0" smtClean="0">
                <a:solidFill>
                  <a:srgbClr val="000000"/>
                </a:solidFill>
              </a:rPr>
              <a:t>application</a:t>
            </a:r>
          </a:p>
          <a:p>
            <a:pPr>
              <a:buFont typeface="Wingdings" charset="2"/>
              <a:buChar char="§"/>
            </a:pPr>
            <a:endParaRPr lang="en-US" sz="2000" dirty="0" smtClean="0">
              <a:solidFill>
                <a:srgbClr val="000000"/>
              </a:solidFill>
            </a:endParaRPr>
          </a:p>
          <a:p>
            <a:pPr>
              <a:buFont typeface="Wingdings" charset="2"/>
              <a:buChar char="§"/>
            </a:pPr>
            <a:r>
              <a:rPr lang="en-US" sz="2000" b="1" dirty="0">
                <a:solidFill>
                  <a:srgbClr val="000000"/>
                </a:solidFill>
              </a:rPr>
              <a:t>Flexibility</a:t>
            </a:r>
            <a:r>
              <a:rPr lang="en-US" sz="2000" dirty="0">
                <a:solidFill>
                  <a:srgbClr val="000000"/>
                </a:solidFill>
              </a:rPr>
              <a:t>: Program scheduling for students and teacher work days; repurpose</a:t>
            </a:r>
            <a:endParaRPr lang="en-US" sz="2000" dirty="0"/>
          </a:p>
          <a:p>
            <a:pPr>
              <a:buFont typeface="Wingdings" charset="2"/>
              <a:buChar char="§"/>
            </a:pPr>
            <a:endParaRPr lang="en-US" b="1" dirty="0">
              <a:solidFill>
                <a:srgbClr val="000000"/>
              </a:solidFill>
            </a:endParaRPr>
          </a:p>
        </p:txBody>
      </p:sp>
    </p:spTree>
    <p:extLst>
      <p:ext uri="{BB962C8B-B14F-4D97-AF65-F5344CB8AC3E}">
        <p14:creationId xmlns:p14="http://schemas.microsoft.com/office/powerpoint/2010/main" val="222718742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02020"/>
            <a:ext cx="8041440" cy="1148316"/>
          </a:xfrm>
          <a:solidFill>
            <a:schemeClr val="accent3"/>
          </a:solidFill>
        </p:spPr>
        <p:txBody>
          <a:bodyPr/>
          <a:lstStyle/>
          <a:p>
            <a:r>
              <a:rPr lang="en-US" sz="3600" dirty="0">
                <a:solidFill>
                  <a:schemeClr val="bg1"/>
                </a:solidFill>
              </a:rPr>
              <a:t>“Charter Flexibility in Action”</a:t>
            </a:r>
            <a:br>
              <a:rPr lang="en-US" sz="3600" dirty="0">
                <a:solidFill>
                  <a:schemeClr val="bg1"/>
                </a:solidFill>
              </a:rPr>
            </a:br>
            <a:r>
              <a:rPr lang="en-US" sz="3600" dirty="0">
                <a:solidFill>
                  <a:schemeClr val="bg1"/>
                </a:solidFill>
              </a:rPr>
              <a:t>Marietta City Extended Year ESOL</a:t>
            </a:r>
          </a:p>
        </p:txBody>
      </p:sp>
      <p:sp>
        <p:nvSpPr>
          <p:cNvPr id="3" name="Content Placeholder 2"/>
          <p:cNvSpPr>
            <a:spLocks noGrp="1"/>
          </p:cNvSpPr>
          <p:nvPr>
            <p:ph idx="1"/>
          </p:nvPr>
        </p:nvSpPr>
        <p:spPr>
          <a:xfrm>
            <a:off x="426720" y="1499616"/>
            <a:ext cx="8253984" cy="5060672"/>
          </a:xfrm>
        </p:spPr>
        <p:txBody>
          <a:bodyPr>
            <a:noAutofit/>
          </a:bodyPr>
          <a:lstStyle/>
          <a:p>
            <a:pPr>
              <a:buFont typeface="Wingdings" charset="2"/>
              <a:buChar char="§"/>
            </a:pPr>
            <a:r>
              <a:rPr lang="en-US" sz="2000" dirty="0">
                <a:solidFill>
                  <a:srgbClr val="000000"/>
                </a:solidFill>
              </a:rPr>
              <a:t>120 ESOL students (grades 1-3) who scored at similar ACCESS levels and demonstrated potential to benefit the most from the summer program; MAP scores also used</a:t>
            </a:r>
          </a:p>
          <a:p>
            <a:pPr>
              <a:buFont typeface="Wingdings" charset="2"/>
              <a:buChar char="§"/>
            </a:pPr>
            <a:r>
              <a:rPr lang="en-US" sz="2000" dirty="0">
                <a:solidFill>
                  <a:srgbClr val="000000"/>
                </a:solidFill>
              </a:rPr>
              <a:t>15:1 </a:t>
            </a:r>
            <a:r>
              <a:rPr lang="en-US" sz="2000" dirty="0" smtClean="0">
                <a:solidFill>
                  <a:srgbClr val="000000"/>
                </a:solidFill>
              </a:rPr>
              <a:t>S/T </a:t>
            </a:r>
            <a:r>
              <a:rPr lang="en-US" sz="2000" dirty="0">
                <a:solidFill>
                  <a:srgbClr val="000000"/>
                </a:solidFill>
              </a:rPr>
              <a:t>ratio; </a:t>
            </a:r>
            <a:r>
              <a:rPr lang="en-US" sz="2000" dirty="0" smtClean="0">
                <a:solidFill>
                  <a:srgbClr val="000000"/>
                </a:solidFill>
              </a:rPr>
              <a:t>teacher has students </a:t>
            </a:r>
            <a:r>
              <a:rPr lang="en-US" sz="2000" dirty="0">
                <a:solidFill>
                  <a:srgbClr val="000000"/>
                </a:solidFill>
              </a:rPr>
              <a:t>the next </a:t>
            </a:r>
            <a:r>
              <a:rPr lang="en-US" sz="2000" dirty="0" smtClean="0">
                <a:solidFill>
                  <a:srgbClr val="000000"/>
                </a:solidFill>
              </a:rPr>
              <a:t>year if possible</a:t>
            </a:r>
            <a:endParaRPr lang="en-US" sz="2000" dirty="0">
              <a:solidFill>
                <a:srgbClr val="000000"/>
              </a:solidFill>
            </a:endParaRPr>
          </a:p>
          <a:p>
            <a:pPr>
              <a:buFont typeface="Wingdings" charset="2"/>
              <a:buChar char="§"/>
            </a:pPr>
            <a:r>
              <a:rPr lang="en-US" sz="2000" dirty="0">
                <a:solidFill>
                  <a:srgbClr val="000000"/>
                </a:solidFill>
              </a:rPr>
              <a:t>Focused academics and ESOL</a:t>
            </a:r>
          </a:p>
          <a:p>
            <a:pPr>
              <a:buFont typeface="Wingdings" charset="2"/>
              <a:buChar char="§"/>
            </a:pPr>
            <a:r>
              <a:rPr lang="en-US" sz="2000" dirty="0">
                <a:solidFill>
                  <a:srgbClr val="000000"/>
                </a:solidFill>
              </a:rPr>
              <a:t>Transportation, free breakfast and lunch provided</a:t>
            </a:r>
          </a:p>
          <a:p>
            <a:pPr>
              <a:buFont typeface="Wingdings" charset="2"/>
              <a:buChar char="§"/>
            </a:pPr>
            <a:r>
              <a:rPr lang="en-US" sz="2000" dirty="0">
                <a:solidFill>
                  <a:srgbClr val="000000"/>
                </a:solidFill>
              </a:rPr>
              <a:t>Teachers work 21 days during the summer in exchange for 21 days off during the school year </a:t>
            </a:r>
            <a:r>
              <a:rPr lang="en-US" sz="2000" dirty="0" smtClean="0">
                <a:solidFill>
                  <a:srgbClr val="000000"/>
                </a:solidFill>
              </a:rPr>
              <a:t>Parenting </a:t>
            </a:r>
            <a:r>
              <a:rPr lang="en-US" sz="2000" dirty="0">
                <a:solidFill>
                  <a:srgbClr val="000000"/>
                </a:solidFill>
              </a:rPr>
              <a:t>classes and English instruction </a:t>
            </a:r>
            <a:r>
              <a:rPr lang="en-US" sz="2000" dirty="0" smtClean="0">
                <a:solidFill>
                  <a:srgbClr val="000000"/>
                </a:solidFill>
              </a:rPr>
              <a:t>for </a:t>
            </a:r>
            <a:r>
              <a:rPr lang="en-US" sz="2000" dirty="0">
                <a:solidFill>
                  <a:srgbClr val="000000"/>
                </a:solidFill>
              </a:rPr>
              <a:t>parents; child care for younger and online instruction for older siblings available</a:t>
            </a:r>
          </a:p>
          <a:p>
            <a:pPr>
              <a:buFont typeface="Wingdings" charset="2"/>
              <a:buChar char="§"/>
            </a:pPr>
            <a:r>
              <a:rPr lang="en-US" sz="2000" dirty="0">
                <a:solidFill>
                  <a:srgbClr val="000000"/>
                </a:solidFill>
              </a:rPr>
              <a:t>56% had increase in MAP scores; overall little or no regression</a:t>
            </a:r>
          </a:p>
          <a:p>
            <a:pPr>
              <a:buFont typeface="Wingdings" charset="2"/>
              <a:buChar char="§"/>
            </a:pPr>
            <a:r>
              <a:rPr lang="en-US" sz="2000" dirty="0">
                <a:solidFill>
                  <a:srgbClr val="000000"/>
                </a:solidFill>
              </a:rPr>
              <a:t>Potential use: Extended Day, EIP, Gifted, Other</a:t>
            </a:r>
            <a:r>
              <a:rPr lang="en-US" sz="2000" dirty="0" smtClean="0">
                <a:solidFill>
                  <a:srgbClr val="000000"/>
                </a:solidFill>
              </a:rPr>
              <a:t>…</a:t>
            </a:r>
            <a:endParaRPr lang="en-US" sz="2000" dirty="0">
              <a:solidFill>
                <a:srgbClr val="000000"/>
              </a:solidFill>
            </a:endParaRPr>
          </a:p>
        </p:txBody>
      </p:sp>
    </p:spTree>
    <p:extLst>
      <p:ext uri="{BB962C8B-B14F-4D97-AF65-F5344CB8AC3E}">
        <p14:creationId xmlns:p14="http://schemas.microsoft.com/office/powerpoint/2010/main" val="5583819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a:t>“</a:t>
            </a:r>
            <a:r>
              <a:rPr lang="en-US" sz="4400" dirty="0"/>
              <a:t>Charter Flexibility in Action” Catoosa County School District</a:t>
            </a:r>
          </a:p>
        </p:txBody>
      </p:sp>
      <p:sp>
        <p:nvSpPr>
          <p:cNvPr id="3" name="Content Placeholder 2"/>
          <p:cNvSpPr>
            <a:spLocks noGrp="1"/>
          </p:cNvSpPr>
          <p:nvPr>
            <p:ph idx="1"/>
          </p:nvPr>
        </p:nvSpPr>
        <p:spPr>
          <a:xfrm>
            <a:off x="838200" y="2038388"/>
            <a:ext cx="7754520" cy="4639138"/>
          </a:xfrm>
          <a:noFill/>
        </p:spPr>
        <p:txBody>
          <a:bodyPr>
            <a:normAutofit fontScale="25000" lnSpcReduction="20000"/>
          </a:bodyPr>
          <a:lstStyle/>
          <a:p>
            <a:pPr>
              <a:buFont typeface="Wingdings" charset="2"/>
              <a:buChar char="§"/>
            </a:pPr>
            <a:r>
              <a:rPr lang="en-US" sz="9600" b="1" dirty="0"/>
              <a:t>Catoosa County Public Schools</a:t>
            </a:r>
            <a:r>
              <a:rPr lang="en-US" sz="9600" dirty="0"/>
              <a:t>-</a:t>
            </a:r>
            <a:r>
              <a:rPr lang="en-US" sz="9600" b="1" dirty="0"/>
              <a:t> “Catoosa U”</a:t>
            </a:r>
          </a:p>
          <a:p>
            <a:pPr lvl="1">
              <a:buFont typeface="Wingdings" charset="2"/>
              <a:buChar char="§"/>
            </a:pPr>
            <a:r>
              <a:rPr lang="en-US" sz="7200" dirty="0"/>
              <a:t>Real-world work experience, high school credit, students paid for internships </a:t>
            </a:r>
          </a:p>
          <a:p>
            <a:pPr lvl="1">
              <a:buFont typeface="Wingdings" charset="2"/>
              <a:buChar char="§"/>
            </a:pPr>
            <a:r>
              <a:rPr lang="en-US" sz="7200" dirty="0"/>
              <a:t>Under direction/supervision of Department that “hired” them</a:t>
            </a:r>
          </a:p>
          <a:p>
            <a:pPr lvl="1">
              <a:buFont typeface="Wingdings" charset="2"/>
              <a:buChar char="§"/>
            </a:pPr>
            <a:r>
              <a:rPr lang="en-US" sz="7200" dirty="0"/>
              <a:t>The Tech Department was the successful pilot for Catoosa U. </a:t>
            </a:r>
          </a:p>
          <a:p>
            <a:pPr lvl="1">
              <a:buFont typeface="Wingdings" charset="2"/>
              <a:buChar char="§"/>
            </a:pPr>
            <a:r>
              <a:rPr lang="en-US" sz="7200" dirty="0"/>
              <a:t>Next steps </a:t>
            </a:r>
            <a:r>
              <a:rPr lang="mr-IN" sz="7200" dirty="0"/>
              <a:t>–</a:t>
            </a:r>
            <a:r>
              <a:rPr lang="en-US" sz="7200" dirty="0"/>
              <a:t> Potential Internships: Broadcast Journalism (students will support the elementary news programs); Medical (Certified Nursing Assistant students will work in Catoosa’s Tiger Care School-Based Healthcare Clinic); Education “Grow Your Own Teachers” (Early Childhood Education student interns); Agriscience (Horticulture students will maintain the district’s landscaping).</a:t>
            </a:r>
          </a:p>
          <a:p>
            <a:pPr lvl="1">
              <a:buFont typeface="Wingdings" charset="2"/>
              <a:buChar char="§"/>
            </a:pPr>
            <a:r>
              <a:rPr lang="en-US" sz="7200" dirty="0"/>
              <a:t>Respect and support of business community </a:t>
            </a:r>
            <a:r>
              <a:rPr lang="mr-IN" sz="7200" dirty="0"/>
              <a:t>–</a:t>
            </a:r>
            <a:r>
              <a:rPr lang="en-US" sz="7200" dirty="0"/>
              <a:t> next steps toward CCA</a:t>
            </a:r>
          </a:p>
          <a:p>
            <a:pPr lvl="1">
              <a:buFont typeface="Wingdings" charset="2"/>
              <a:buChar char="§"/>
            </a:pPr>
            <a:r>
              <a:rPr lang="en-US" sz="7200" b="1" dirty="0">
                <a:solidFill>
                  <a:schemeClr val="tx1"/>
                </a:solidFill>
              </a:rPr>
              <a:t>Flexibility</a:t>
            </a:r>
            <a:r>
              <a:rPr lang="en-US" sz="7200" dirty="0">
                <a:solidFill>
                  <a:schemeClr val="tx1"/>
                </a:solidFill>
              </a:rPr>
              <a:t>:</a:t>
            </a:r>
          </a:p>
          <a:p>
            <a:pPr lvl="2">
              <a:buFont typeface="Wingdings" charset="2"/>
              <a:buChar char="§"/>
            </a:pPr>
            <a:r>
              <a:rPr lang="en-US" sz="7200" dirty="0">
                <a:solidFill>
                  <a:schemeClr val="tx1"/>
                </a:solidFill>
              </a:rPr>
              <a:t>Certification (O.C.G.A. 20-2-200) </a:t>
            </a:r>
          </a:p>
          <a:p>
            <a:pPr lvl="2">
              <a:buFont typeface="Wingdings" charset="2"/>
              <a:buChar char="§"/>
            </a:pPr>
            <a:r>
              <a:rPr lang="en-US" sz="7200" dirty="0">
                <a:solidFill>
                  <a:schemeClr val="tx1"/>
                </a:solidFill>
              </a:rPr>
              <a:t>SBOE Rule10-4-3-.13 Youth Apprenticeship Programs, 160-4-3-.14 Work Based Learning Programs</a:t>
            </a:r>
            <a:endParaRPr lang="en-US" sz="7800" dirty="0">
              <a:solidFill>
                <a:schemeClr val="tx1"/>
              </a:solidFill>
            </a:endParaRPr>
          </a:p>
          <a:p>
            <a:pPr lvl="2">
              <a:buFont typeface="Wingdings" charset="2"/>
              <a:buChar char="§"/>
            </a:pPr>
            <a:r>
              <a:rPr lang="en-US" sz="800" dirty="0"/>
              <a:t>State Board Rules 10-4-3-.13 Youth Apprenticeship Programs and 160-4-3-.14 Work Based Learning Program</a:t>
            </a:r>
            <a:endParaRPr lang="en-US" sz="7800" dirty="0">
              <a:solidFill>
                <a:schemeClr val="tx1"/>
              </a:solidFill>
            </a:endParaRPr>
          </a:p>
          <a:p>
            <a:pPr lvl="2">
              <a:buFont typeface="Wingdings" charset="2"/>
              <a:buChar char="§"/>
            </a:pPr>
            <a:r>
              <a:rPr lang="en-US" sz="600" dirty="0">
                <a:solidFill>
                  <a:schemeClr val="tx1"/>
                </a:solidFill>
              </a:rPr>
              <a:t>(((</a:t>
            </a:r>
          </a:p>
          <a:p>
            <a:pPr lvl="1">
              <a:buFont typeface="Wingdings" charset="2"/>
              <a:buChar char="§"/>
            </a:pPr>
            <a:r>
              <a:rPr lang="en-US" sz="800" dirty="0">
                <a:solidFill>
                  <a:schemeClr val="tx1"/>
                </a:solidFill>
              </a:rPr>
              <a:t>(</a:t>
            </a:r>
            <a:endParaRPr lang="en-US" sz="8000" dirty="0">
              <a:solidFill>
                <a:schemeClr val="tx1"/>
              </a:solidFill>
            </a:endParaRPr>
          </a:p>
          <a:p>
            <a:pPr lvl="1">
              <a:buFont typeface="Wingdings" charset="2"/>
              <a:buChar char="§"/>
            </a:pPr>
            <a:endParaRPr lang="en-US" sz="8000" dirty="0">
              <a:solidFill>
                <a:srgbClr val="FF0000"/>
              </a:solidFill>
            </a:endParaRPr>
          </a:p>
          <a:p>
            <a:pPr>
              <a:buFont typeface="Wingdings" charset="2"/>
              <a:buChar char="§"/>
            </a:pPr>
            <a:endParaRPr lang="en-US" b="1" dirty="0">
              <a:solidFill>
                <a:srgbClr val="FF0000"/>
              </a:solidFill>
            </a:endParaRPr>
          </a:p>
          <a:p>
            <a:pPr>
              <a:buFont typeface="Wingdings" charset="2"/>
              <a:buChar char="§"/>
            </a:pPr>
            <a:endParaRPr lang="en-US" b="1" dirty="0">
              <a:solidFill>
                <a:srgbClr val="FF0000"/>
              </a:solidFill>
            </a:endParaRPr>
          </a:p>
          <a:p>
            <a:pPr>
              <a:buFont typeface="Wingdings" charset="2"/>
              <a:buChar char="§"/>
            </a:pPr>
            <a:endParaRPr lang="en-US" b="1" dirty="0">
              <a:solidFill>
                <a:srgbClr val="FF0000"/>
              </a:solidFill>
            </a:endParaRPr>
          </a:p>
        </p:txBody>
      </p:sp>
    </p:spTree>
    <p:extLst>
      <p:ext uri="{BB962C8B-B14F-4D97-AF65-F5344CB8AC3E}">
        <p14:creationId xmlns:p14="http://schemas.microsoft.com/office/powerpoint/2010/main" val="5491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sz="3600" dirty="0"/>
              <a:t>What is Governance?</a:t>
            </a:r>
          </a:p>
        </p:txBody>
      </p:sp>
      <p:sp>
        <p:nvSpPr>
          <p:cNvPr id="3" name="Content Placeholder 2"/>
          <p:cNvSpPr>
            <a:spLocks noGrp="1"/>
          </p:cNvSpPr>
          <p:nvPr>
            <p:ph idx="1"/>
          </p:nvPr>
        </p:nvSpPr>
        <p:spPr/>
        <p:txBody>
          <a:bodyPr/>
          <a:lstStyle/>
          <a:p>
            <a:pPr marL="0" indent="0">
              <a:buNone/>
            </a:pPr>
            <a:r>
              <a:rPr lang="en-US" dirty="0"/>
              <a:t>Georgia law makes it clear that </a:t>
            </a:r>
            <a:r>
              <a:rPr lang="en-US" i="1" dirty="0"/>
              <a:t>schools within </a:t>
            </a:r>
            <a:r>
              <a:rPr lang="en-US" b="1" dirty="0"/>
              <a:t>gadoe.org </a:t>
            </a:r>
            <a:r>
              <a:rPr lang="en-US" i="1" dirty="0"/>
              <a:t>a charter system remain under the control and management of the Local Board of Education</a:t>
            </a:r>
            <a:br>
              <a:rPr lang="en-US" i="1" dirty="0"/>
            </a:br>
            <a:r>
              <a:rPr lang="en-US" dirty="0"/>
              <a:t>[See O.C.G.A. 20-2-2065(b)(2)] </a:t>
            </a:r>
          </a:p>
          <a:p>
            <a:pPr marL="0" indent="0">
              <a:buNone/>
            </a:pPr>
            <a:r>
              <a:rPr lang="en-US" dirty="0"/>
              <a:t>• This means that, although the Superintendent and LBOE must give consideration to the recommendations and input of LSGTs, the LBOE ultimately retains its constitutional authority </a:t>
            </a:r>
          </a:p>
          <a:p>
            <a:endParaRPr lang="en-US" dirty="0"/>
          </a:p>
        </p:txBody>
      </p:sp>
      <p:sp>
        <p:nvSpPr>
          <p:cNvPr id="4" name="Slide Number Placeholder 3"/>
          <p:cNvSpPr>
            <a:spLocks noGrp="1"/>
          </p:cNvSpPr>
          <p:nvPr>
            <p:ph type="sldNum" sz="quarter" idx="12"/>
          </p:nvPr>
        </p:nvSpPr>
        <p:spPr/>
        <p:txBody>
          <a:bodyPr/>
          <a:lstStyle/>
          <a:p>
            <a:fld id="{4A822907-8A9D-4F6B-98F6-913902AD56B5}" type="slidenum">
              <a:rPr lang="en-US" smtClean="0"/>
              <a:pPr/>
              <a:t>5</a:t>
            </a:fld>
            <a:endParaRPr lang="en-US" dirty="0"/>
          </a:p>
        </p:txBody>
      </p:sp>
    </p:spTree>
    <p:extLst>
      <p:ext uri="{BB962C8B-B14F-4D97-AF65-F5344CB8AC3E}">
        <p14:creationId xmlns:p14="http://schemas.microsoft.com/office/powerpoint/2010/main" val="11539681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sz="4400" dirty="0"/>
              <a:t>“Charter Flexibility in Action” Georgia DOE</a:t>
            </a:r>
          </a:p>
        </p:txBody>
      </p:sp>
      <p:sp>
        <p:nvSpPr>
          <p:cNvPr id="3" name="Content Placeholder 2"/>
          <p:cNvSpPr>
            <a:spLocks noGrp="1"/>
          </p:cNvSpPr>
          <p:nvPr>
            <p:ph idx="1"/>
          </p:nvPr>
        </p:nvSpPr>
        <p:spPr>
          <a:xfrm>
            <a:off x="838200" y="2038388"/>
            <a:ext cx="7754520" cy="3951337"/>
          </a:xfrm>
          <a:noFill/>
        </p:spPr>
        <p:txBody>
          <a:bodyPr>
            <a:normAutofit fontScale="92500" lnSpcReduction="10000"/>
          </a:bodyPr>
          <a:lstStyle/>
          <a:p>
            <a:pPr>
              <a:buFont typeface="Arial" charset="0"/>
              <a:buChar char="•"/>
            </a:pPr>
            <a:r>
              <a:rPr lang="en-US" b="1" dirty="0">
                <a:solidFill>
                  <a:schemeClr val="tx1"/>
                </a:solidFill>
              </a:rPr>
              <a:t>“Career Pathways - From Compliance to Support”</a:t>
            </a:r>
          </a:p>
          <a:p>
            <a:pPr lvl="1">
              <a:buFont typeface="Arial" charset="0"/>
              <a:buChar char="•"/>
            </a:pPr>
            <a:r>
              <a:rPr lang="en-US" dirty="0"/>
              <a:t>Support for the development of pathways that better meet the needs of districts, industries and individual students. </a:t>
            </a:r>
          </a:p>
          <a:p>
            <a:pPr lvl="1">
              <a:buFont typeface="Arial" charset="0"/>
              <a:buChar char="•"/>
            </a:pPr>
            <a:r>
              <a:rPr lang="en-US" dirty="0"/>
              <a:t>Standards can be merged from 135 pathways/17 career clusters; unique needs of charters such as International Business</a:t>
            </a:r>
          </a:p>
          <a:p>
            <a:pPr lvl="1">
              <a:buFont typeface="Arial" charset="0"/>
              <a:buChar char="•"/>
            </a:pPr>
            <a:r>
              <a:rPr lang="en-US" dirty="0"/>
              <a:t>ThinC Academy (Troup) entirely new pathway for local industry needs  </a:t>
            </a:r>
            <a:r>
              <a:rPr lang="mr-IN" dirty="0"/>
              <a:t>–</a:t>
            </a:r>
            <a:r>
              <a:rPr lang="en-US" dirty="0"/>
              <a:t> 10/17 </a:t>
            </a:r>
            <a:r>
              <a:rPr lang="mr-IN" dirty="0"/>
              <a:t>–</a:t>
            </a:r>
            <a:r>
              <a:rPr lang="en-US" dirty="0"/>
              <a:t> SBOE 7/18</a:t>
            </a:r>
          </a:p>
          <a:p>
            <a:pPr lvl="1">
              <a:buFont typeface="Arial" charset="0"/>
              <a:buChar char="•"/>
            </a:pPr>
            <a:r>
              <a:rPr lang="en-US" dirty="0"/>
              <a:t> Flexibility </a:t>
            </a:r>
            <a:r>
              <a:rPr lang="mr-IN" dirty="0"/>
              <a:t>–</a:t>
            </a:r>
            <a:r>
              <a:rPr lang="en-US" dirty="0"/>
              <a:t> Career Pathways</a:t>
            </a:r>
          </a:p>
          <a:p>
            <a:pPr lvl="1">
              <a:buFont typeface="Arial" panose="020B0604020202020204" pitchFamily="34" charset="0"/>
              <a:buChar char="•"/>
            </a:pPr>
            <a:r>
              <a:rPr lang="en-US" dirty="0"/>
              <a:t>CTAE Local Pathway Course Submission Process and the templates</a:t>
            </a:r>
            <a:r>
              <a:rPr lang="en-US" b="1" dirty="0"/>
              <a:t>:   </a:t>
            </a:r>
            <a:r>
              <a:rPr lang="en-US" u="sng" dirty="0">
                <a:hlinkClick r:id="rId2"/>
              </a:rPr>
              <a:t>http://www.gadoe.org/Curriculum-Instruction-and-Assessment/CTAE/Pages/Programs-of-Study.aspx</a:t>
            </a:r>
            <a:r>
              <a:rPr lang="en-US" dirty="0"/>
              <a:t> </a:t>
            </a:r>
            <a:br>
              <a:rPr lang="en-US" dirty="0"/>
            </a:br>
            <a:endParaRPr lang="en-US" dirty="0"/>
          </a:p>
        </p:txBody>
      </p:sp>
    </p:spTree>
    <p:extLst>
      <p:ext uri="{BB962C8B-B14F-4D97-AF65-F5344CB8AC3E}">
        <p14:creationId xmlns:p14="http://schemas.microsoft.com/office/powerpoint/2010/main" val="381153067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3C2AFC-7A08-C64A-A64A-08060B841875}"/>
              </a:ext>
            </a:extLst>
          </p:cNvPr>
          <p:cNvSpPr>
            <a:spLocks noGrp="1"/>
          </p:cNvSpPr>
          <p:nvPr>
            <p:ph type="title"/>
          </p:nvPr>
        </p:nvSpPr>
        <p:spPr>
          <a:xfrm>
            <a:off x="551280" y="160116"/>
            <a:ext cx="8041440" cy="1193196"/>
          </a:xfrm>
        </p:spPr>
        <p:style>
          <a:lnRef idx="3">
            <a:schemeClr val="lt1"/>
          </a:lnRef>
          <a:fillRef idx="1">
            <a:schemeClr val="accent5"/>
          </a:fillRef>
          <a:effectRef idx="1">
            <a:schemeClr val="accent5"/>
          </a:effectRef>
          <a:fontRef idx="minor">
            <a:schemeClr val="lt1"/>
          </a:fontRef>
        </p:style>
        <p:txBody>
          <a:bodyPr/>
          <a:lstStyle/>
          <a:p>
            <a:r>
              <a:rPr lang="en-US" sz="3600" dirty="0"/>
              <a:t>Innovative Assessment Pilot</a:t>
            </a:r>
          </a:p>
        </p:txBody>
      </p:sp>
      <p:sp>
        <p:nvSpPr>
          <p:cNvPr id="3" name="Content Placeholder 2">
            <a:extLst>
              <a:ext uri="{FF2B5EF4-FFF2-40B4-BE49-F238E27FC236}">
                <a16:creationId xmlns="" xmlns:a16="http://schemas.microsoft.com/office/drawing/2014/main" id="{CFA42428-26D9-6241-B054-ED241D2EE316}"/>
              </a:ext>
            </a:extLst>
          </p:cNvPr>
          <p:cNvSpPr>
            <a:spLocks noGrp="1"/>
          </p:cNvSpPr>
          <p:nvPr>
            <p:ph idx="1"/>
          </p:nvPr>
        </p:nvSpPr>
        <p:spPr>
          <a:xfrm>
            <a:off x="341376" y="1353312"/>
            <a:ext cx="8546592" cy="5218176"/>
          </a:xfrm>
        </p:spPr>
        <p:txBody>
          <a:bodyPr>
            <a:normAutofit fontScale="92500" lnSpcReduction="20000"/>
          </a:bodyPr>
          <a:lstStyle/>
          <a:p>
            <a:pPr>
              <a:buFont typeface="Arial" panose="020B0604020202020204" pitchFamily="34" charset="0"/>
              <a:buChar char="•"/>
            </a:pPr>
            <a:r>
              <a:rPr lang="en-US" dirty="0"/>
              <a:t>Milestones-high stakes summative tests; yield lagging data that are not actionable</a:t>
            </a:r>
          </a:p>
          <a:p>
            <a:pPr>
              <a:buFont typeface="Arial" panose="020B0604020202020204" pitchFamily="34" charset="0"/>
              <a:buChar char="•"/>
            </a:pPr>
            <a:r>
              <a:rPr lang="en-US" dirty="0"/>
              <a:t>ESSA invited states to submit applications to pilot innovative assessments to replace current summative assessments</a:t>
            </a:r>
          </a:p>
          <a:p>
            <a:pPr>
              <a:buFont typeface="Arial" panose="020B0604020202020204" pitchFamily="34" charset="0"/>
              <a:buChar char="•"/>
            </a:pPr>
            <a:r>
              <a:rPr lang="en-US" dirty="0"/>
              <a:t>Goal #1: Move to through-year formative/diagnostic assessments that yield actionable data that teachers can use to differentiate instruction. Results would roll up into a summative score that would be used for accountability</a:t>
            </a:r>
          </a:p>
          <a:p>
            <a:pPr>
              <a:buFont typeface="Arial" panose="020B0604020202020204" pitchFamily="34" charset="0"/>
              <a:buChar char="•"/>
            </a:pPr>
            <a:r>
              <a:rPr lang="en-US" dirty="0"/>
              <a:t>Goal #2: Reclaim instructional time lost to Milestones testing</a:t>
            </a:r>
          </a:p>
          <a:p>
            <a:pPr>
              <a:buFont typeface="Arial" panose="020B0604020202020204" pitchFamily="34" charset="0"/>
              <a:buChar char="•"/>
            </a:pPr>
            <a:r>
              <a:rPr lang="en-US" dirty="0"/>
              <a:t>Georgia’s Assessment Pilot (SB 362)-lasts 5 years</a:t>
            </a:r>
          </a:p>
          <a:p>
            <a:pPr>
              <a:buFont typeface="Arial" panose="020B0604020202020204" pitchFamily="34" charset="0"/>
              <a:buChar char="•"/>
            </a:pPr>
            <a:r>
              <a:rPr lang="en-US" dirty="0"/>
              <a:t>Ga DOE invited districts or consortia of districts to submit application to pilot different assessment platforms</a:t>
            </a:r>
          </a:p>
          <a:p>
            <a:pPr>
              <a:buFont typeface="Arial" panose="020B0604020202020204" pitchFamily="34" charset="0"/>
              <a:buChar char="•"/>
            </a:pPr>
            <a:r>
              <a:rPr lang="en-US" dirty="0"/>
              <a:t>3 applications presented and accepted by DOE for the Assessment </a:t>
            </a:r>
            <a:r>
              <a:rPr lang="en-US" dirty="0" smtClean="0"/>
              <a:t>Pilot.  </a:t>
            </a:r>
          </a:p>
          <a:p>
            <a:pPr>
              <a:buFont typeface="Arial" panose="020B0604020202020204" pitchFamily="34" charset="0"/>
              <a:buChar char="•"/>
            </a:pPr>
            <a:r>
              <a:rPr lang="en-US" dirty="0" smtClean="0"/>
              <a:t>NAVY, MAP, Cobb</a:t>
            </a:r>
          </a:p>
          <a:p>
            <a:pPr>
              <a:buFont typeface="Arial" panose="020B0604020202020204" pitchFamily="34" charset="0"/>
              <a:buChar char="•"/>
            </a:pPr>
            <a:r>
              <a:rPr lang="en-US" dirty="0" smtClean="0"/>
              <a:t>Contact: Dan </a:t>
            </a:r>
            <a:r>
              <a:rPr lang="en-US" dirty="0"/>
              <a:t>Weber at </a:t>
            </a:r>
            <a:r>
              <a:rPr lang="en-US" dirty="0">
                <a:hlinkClick r:id="rId2"/>
              </a:rPr>
              <a:t>dan@charter-system.org</a:t>
            </a:r>
            <a:r>
              <a:rPr lang="en-US" dirty="0"/>
              <a:t>; 404-808-6670</a:t>
            </a:r>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7560775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a:t>For Further Information On Charter Systems</a:t>
            </a:r>
          </a:p>
        </p:txBody>
      </p:sp>
      <p:sp>
        <p:nvSpPr>
          <p:cNvPr id="3" name="Content Placeholder 2"/>
          <p:cNvSpPr>
            <a:spLocks noGrp="1"/>
          </p:cNvSpPr>
          <p:nvPr>
            <p:ph idx="1"/>
          </p:nvPr>
        </p:nvSpPr>
        <p:spPr>
          <a:xfrm>
            <a:off x="551280" y="2038388"/>
            <a:ext cx="8041440" cy="4475612"/>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a:buFont typeface="Wingdings" charset="2"/>
              <a:buChar char="v"/>
            </a:pPr>
            <a:r>
              <a:rPr lang="en-US" dirty="0"/>
              <a:t>Charter System </a:t>
            </a:r>
            <a:r>
              <a:rPr lang="en-US" dirty="0" smtClean="0"/>
              <a:t>Foundation</a:t>
            </a:r>
            <a:endParaRPr lang="en-US" dirty="0"/>
          </a:p>
          <a:p>
            <a:pPr marL="329184" lvl="1" indent="0">
              <a:buNone/>
            </a:pPr>
            <a:r>
              <a:rPr lang="en-US" dirty="0" smtClean="0">
                <a:hlinkClick r:id="rId2"/>
              </a:rPr>
              <a:t>www.charter-system.org</a:t>
            </a:r>
            <a:endParaRPr lang="en-US" dirty="0" smtClean="0"/>
          </a:p>
          <a:p>
            <a:pPr marL="329184" lvl="1" indent="0">
              <a:buNone/>
            </a:pPr>
            <a:r>
              <a:rPr lang="en-US" dirty="0" smtClean="0"/>
              <a:t>Dan Weber - </a:t>
            </a:r>
            <a:r>
              <a:rPr lang="en-US" dirty="0">
                <a:hlinkClick r:id="rId3"/>
              </a:rPr>
              <a:t>dan@charter-system.org</a:t>
            </a:r>
            <a:r>
              <a:rPr lang="en-US" dirty="0"/>
              <a:t>; </a:t>
            </a:r>
            <a:r>
              <a:rPr lang="en-US" dirty="0" smtClean="0"/>
              <a:t>404-808-6670</a:t>
            </a:r>
            <a:endParaRPr lang="en-US" dirty="0"/>
          </a:p>
          <a:p>
            <a:pPr>
              <a:buFont typeface="Wingdings" charset="2"/>
              <a:buChar char="v"/>
            </a:pPr>
            <a:r>
              <a:rPr lang="en-US" dirty="0"/>
              <a:t>GADOE District Flexibility, Charter Schools, &amp; College/Career Academy Division</a:t>
            </a:r>
          </a:p>
          <a:p>
            <a:pPr marL="329184" lvl="1" indent="0">
              <a:buNone/>
            </a:pPr>
            <a:r>
              <a:rPr lang="en-US" dirty="0">
                <a:hlinkClick r:id="rId4"/>
              </a:rPr>
              <a:t>lerste@doe.k12.ga.us</a:t>
            </a:r>
            <a:endParaRPr lang="en-US" dirty="0"/>
          </a:p>
          <a:p>
            <a:pPr marL="329184" lvl="1" indent="0">
              <a:buNone/>
            </a:pPr>
            <a:r>
              <a:rPr lang="en-US" dirty="0">
                <a:hlinkClick r:id="rId5"/>
              </a:rPr>
              <a:t>www.gadoe.org</a:t>
            </a:r>
            <a:endParaRPr lang="en-US" dirty="0"/>
          </a:p>
          <a:p>
            <a:pPr>
              <a:buFont typeface="Wingdings" charset="2"/>
              <a:buChar char="v"/>
            </a:pPr>
            <a:r>
              <a:rPr lang="en-US" dirty="0"/>
              <a:t>Dr. Sherrie Gibney-Sherman</a:t>
            </a:r>
          </a:p>
          <a:p>
            <a:pPr marL="329184" lvl="1" indent="0">
              <a:buNone/>
            </a:pPr>
            <a:r>
              <a:rPr lang="en-US" dirty="0">
                <a:hlinkClick r:id="rId6"/>
              </a:rPr>
              <a:t>Sherrie.gibneysherman@gmail.com</a:t>
            </a:r>
            <a:endParaRPr lang="en-US" dirty="0"/>
          </a:p>
          <a:p>
            <a:pPr marL="329184" lvl="1" indent="0">
              <a:buNone/>
            </a:pPr>
            <a:r>
              <a:rPr lang="en-US" dirty="0"/>
              <a:t>706-224-2287</a:t>
            </a:r>
          </a:p>
          <a:p>
            <a:pPr>
              <a:buFont typeface="Wingdings" charset="2"/>
              <a:buChar char="v"/>
            </a:pPr>
            <a:r>
              <a:rPr lang="en-US" dirty="0"/>
              <a:t>Dr. Emily Lembeck</a:t>
            </a:r>
          </a:p>
          <a:p>
            <a:pPr marL="329184" lvl="1" indent="0">
              <a:buNone/>
            </a:pPr>
            <a:r>
              <a:rPr lang="en-US" sz="2300" dirty="0">
                <a:hlinkClick r:id="rId7"/>
              </a:rPr>
              <a:t>EmilyLembeck@icloud.com</a:t>
            </a:r>
            <a:endParaRPr lang="en-US" sz="2300" dirty="0"/>
          </a:p>
          <a:p>
            <a:pPr marL="329184" lvl="1" indent="0">
              <a:buNone/>
            </a:pPr>
            <a:r>
              <a:rPr lang="en-US" sz="2300" dirty="0"/>
              <a:t>404-316-2576</a:t>
            </a:r>
            <a:endParaRPr lang="en-US" dirty="0"/>
          </a:p>
          <a:p>
            <a:pPr>
              <a:buFont typeface="Wingdings" charset="2"/>
              <a:buChar char="v"/>
            </a:pPr>
            <a:r>
              <a:rPr lang="en-US" dirty="0"/>
              <a:t>Dr. Lynn Plunkett</a:t>
            </a:r>
          </a:p>
          <a:p>
            <a:pPr marL="329184" lvl="1" indent="0">
              <a:buNone/>
            </a:pPr>
            <a:r>
              <a:rPr lang="en-US" dirty="0">
                <a:hlinkClick r:id="rId8"/>
              </a:rPr>
              <a:t>lplunkett@gmail.com</a:t>
            </a:r>
            <a:endParaRPr lang="en-US" dirty="0"/>
          </a:p>
          <a:p>
            <a:pPr marL="329184" lvl="1" indent="0">
              <a:buNone/>
            </a:pPr>
            <a:r>
              <a:rPr lang="en-US" dirty="0"/>
              <a:t>706-506-6993</a:t>
            </a:r>
          </a:p>
          <a:p>
            <a:pPr lvl="1"/>
            <a:endParaRPr lang="en-US" dirty="0"/>
          </a:p>
        </p:txBody>
      </p:sp>
      <p:sp>
        <p:nvSpPr>
          <p:cNvPr id="4" name="Slide Number Placeholder 3"/>
          <p:cNvSpPr>
            <a:spLocks noGrp="1"/>
          </p:cNvSpPr>
          <p:nvPr>
            <p:ph type="sldNum" sz="quarter" idx="12"/>
          </p:nvPr>
        </p:nvSpPr>
        <p:spPr/>
        <p:txBody>
          <a:bodyPr/>
          <a:lstStyle/>
          <a:p>
            <a:fld id="{4A822907-8A9D-4F6B-98F6-913902AD56B5}" type="slidenum">
              <a:rPr lang="en-US" smtClean="0"/>
              <a:pPr/>
              <a:t>52</a:t>
            </a:fld>
            <a:endParaRPr lang="en-US" dirty="0"/>
          </a:p>
        </p:txBody>
      </p:sp>
    </p:spTree>
    <p:extLst>
      <p:ext uri="{BB962C8B-B14F-4D97-AF65-F5344CB8AC3E}">
        <p14:creationId xmlns:p14="http://schemas.microsoft.com/office/powerpoint/2010/main" val="41621308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2379103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n-US" dirty="0" smtClean="0"/>
              <a:t>46 </a:t>
            </a:r>
            <a:r>
              <a:rPr lang="en-US" dirty="0"/>
              <a:t>Charter Systems in </a:t>
            </a:r>
            <a:r>
              <a:rPr lang="en-US" dirty="0" smtClean="0"/>
              <a:t>Georgia* </a:t>
            </a:r>
            <a:r>
              <a:rPr lang="en-US" dirty="0"/>
              <a:t/>
            </a:r>
            <a:br>
              <a:rPr lang="en-US" dirty="0"/>
            </a:br>
            <a:r>
              <a:rPr lang="en-US" dirty="0"/>
              <a:t>(1 of 3)</a:t>
            </a:r>
          </a:p>
        </p:txBody>
      </p:sp>
      <p:sp>
        <p:nvSpPr>
          <p:cNvPr id="3" name="Content Placeholder 2"/>
          <p:cNvSpPr>
            <a:spLocks noGrp="1"/>
          </p:cNvSpPr>
          <p:nvPr>
            <p:ph idx="1"/>
          </p:nvPr>
        </p:nvSpPr>
        <p:spPr>
          <a:xfrm>
            <a:off x="838200" y="2038388"/>
            <a:ext cx="7467600" cy="4240492"/>
          </a:xfrm>
        </p:spPr>
        <p:txBody>
          <a:bodyPr>
            <a:normAutofit fontScale="55000" lnSpcReduction="20000"/>
          </a:bodyPr>
          <a:lstStyle/>
          <a:p>
            <a:pPr marL="457200" indent="-457200">
              <a:spcBef>
                <a:spcPts val="200"/>
              </a:spcBef>
              <a:buAutoNum type="arabicPeriod"/>
            </a:pPr>
            <a:r>
              <a:rPr lang="en-US" dirty="0"/>
              <a:t>Atlanta Public Schools 		first year: 2016				end 2021</a:t>
            </a:r>
          </a:p>
          <a:p>
            <a:pPr marL="457200" indent="-457200">
              <a:spcBef>
                <a:spcPts val="200"/>
              </a:spcBef>
              <a:buAutoNum type="arabicPeriod"/>
            </a:pPr>
            <a:r>
              <a:rPr lang="en-US" dirty="0"/>
              <a:t>Banks County Schools		first year: 2013 	renewed 5 years	end 2023</a:t>
            </a:r>
          </a:p>
          <a:p>
            <a:pPr marL="457200" indent="-457200">
              <a:spcBef>
                <a:spcPts val="200"/>
              </a:spcBef>
              <a:buAutoNum type="arabicPeriod"/>
            </a:pPr>
            <a:r>
              <a:rPr lang="en-US" dirty="0"/>
              <a:t>Baldwin County Schools		first year: 2016				end 2021</a:t>
            </a:r>
          </a:p>
          <a:p>
            <a:pPr marL="457200" indent="-457200">
              <a:spcBef>
                <a:spcPts val="200"/>
              </a:spcBef>
              <a:buAutoNum type="arabicPeriod"/>
            </a:pPr>
            <a:r>
              <a:rPr lang="en-US" dirty="0"/>
              <a:t>Barrow County Schools		first year: 2011 	renewed 10 years	end 2026</a:t>
            </a:r>
          </a:p>
          <a:p>
            <a:pPr marL="457200" indent="-457200">
              <a:spcBef>
                <a:spcPts val="200"/>
              </a:spcBef>
              <a:buAutoNum type="arabicPeriod"/>
            </a:pPr>
            <a:r>
              <a:rPr lang="en-US" dirty="0"/>
              <a:t>Ben Hill County Schools		first year: 2018				end 2023</a:t>
            </a:r>
          </a:p>
          <a:p>
            <a:pPr marL="457200" indent="-457200">
              <a:spcBef>
                <a:spcPts val="200"/>
              </a:spcBef>
              <a:buAutoNum type="arabicPeriod"/>
            </a:pPr>
            <a:r>
              <a:rPr lang="en-US" dirty="0"/>
              <a:t>Calhoun City Schools		first year: 2011	renewed 10 years	end 2026</a:t>
            </a:r>
          </a:p>
          <a:p>
            <a:pPr marL="457200" indent="-457200">
              <a:spcBef>
                <a:spcPts val="200"/>
              </a:spcBef>
              <a:buAutoNum type="arabicPeriod"/>
            </a:pPr>
            <a:r>
              <a:rPr lang="en-US" dirty="0"/>
              <a:t>Candler County Schools		first year: 2015				end 2020</a:t>
            </a:r>
          </a:p>
          <a:p>
            <a:pPr marL="457200" indent="-457200">
              <a:spcBef>
                <a:spcPts val="200"/>
              </a:spcBef>
              <a:buAutoNum type="arabicPeriod"/>
            </a:pPr>
            <a:r>
              <a:rPr lang="en-US" dirty="0"/>
              <a:t>Carrollton City Schools		first year: 2014 				end </a:t>
            </a:r>
            <a:r>
              <a:rPr lang="en-US" dirty="0" smtClean="0"/>
              <a:t>2020</a:t>
            </a:r>
            <a:endParaRPr lang="en-US" dirty="0"/>
          </a:p>
          <a:p>
            <a:pPr marL="457200" indent="-457200">
              <a:spcBef>
                <a:spcPts val="200"/>
              </a:spcBef>
              <a:buAutoNum type="arabicPeriod"/>
            </a:pPr>
            <a:r>
              <a:rPr lang="en-US" dirty="0"/>
              <a:t>Cartersville City Schools		first year: 2010	renewed 10 years	end 2025</a:t>
            </a:r>
          </a:p>
          <a:p>
            <a:pPr marL="457200" indent="-457200">
              <a:spcBef>
                <a:spcPts val="200"/>
              </a:spcBef>
              <a:buAutoNum type="arabicPeriod"/>
            </a:pPr>
            <a:r>
              <a:rPr lang="en-US" dirty="0"/>
              <a:t>Catoosa County Schools		first year: 2016				end 2021</a:t>
            </a:r>
          </a:p>
          <a:p>
            <a:pPr marL="457200" indent="-457200">
              <a:spcBef>
                <a:spcPts val="200"/>
              </a:spcBef>
              <a:buAutoNum type="arabicPeriod"/>
            </a:pPr>
            <a:r>
              <a:rPr lang="en-US" dirty="0"/>
              <a:t>City Schools of Decatur		first year: 2008	renewed 10 years	end 2023</a:t>
            </a:r>
          </a:p>
          <a:p>
            <a:pPr marL="457200" indent="-457200">
              <a:spcBef>
                <a:spcPts val="200"/>
              </a:spcBef>
              <a:buAutoNum type="arabicPeriod"/>
            </a:pPr>
            <a:r>
              <a:rPr lang="en-US" dirty="0"/>
              <a:t>Clarke County Schools		first year: 2016				end 2021</a:t>
            </a:r>
          </a:p>
          <a:p>
            <a:pPr marL="457200" indent="-457200">
              <a:spcBef>
                <a:spcPts val="200"/>
              </a:spcBef>
              <a:buAutoNum type="arabicPeriod"/>
            </a:pPr>
            <a:r>
              <a:rPr lang="en-US" dirty="0"/>
              <a:t>Coffee County Schools		first year: 2013	renewed 5 years	end 2023</a:t>
            </a:r>
          </a:p>
          <a:p>
            <a:pPr marL="457200" indent="-457200">
              <a:spcBef>
                <a:spcPts val="200"/>
              </a:spcBef>
              <a:buAutoNum type="arabicPeriod"/>
            </a:pPr>
            <a:r>
              <a:rPr lang="en-US" dirty="0"/>
              <a:t>Colquitt County Schools		first year: 2015				end 2020</a:t>
            </a:r>
          </a:p>
          <a:p>
            <a:pPr marL="457200" indent="-457200">
              <a:spcBef>
                <a:spcPts val="200"/>
              </a:spcBef>
              <a:buAutoNum type="arabicPeriod"/>
            </a:pPr>
            <a:r>
              <a:rPr lang="en-US" dirty="0"/>
              <a:t>Commerce City Schools 		first year: 2014				end 2019</a:t>
            </a:r>
          </a:p>
          <a:p>
            <a:pPr marL="457200" indent="-457200">
              <a:spcBef>
                <a:spcPts val="200"/>
              </a:spcBef>
              <a:buAutoNum type="arabicPeriod"/>
            </a:pPr>
            <a:r>
              <a:rPr lang="en-US" dirty="0"/>
              <a:t>Dawson County Schools		first year: 2010	renewed 10 years	end 2026</a:t>
            </a:r>
          </a:p>
          <a:p>
            <a:pPr marL="457200" indent="-457200">
              <a:spcBef>
                <a:spcPts val="200"/>
              </a:spcBef>
              <a:buAutoNum type="arabicPeriod"/>
            </a:pPr>
            <a:r>
              <a:rPr lang="en-US" dirty="0"/>
              <a:t>Dougherty County Schools	first year: 2016				</a:t>
            </a:r>
            <a:r>
              <a:rPr lang="en-US" dirty="0" smtClean="0"/>
              <a:t>end </a:t>
            </a:r>
            <a:r>
              <a:rPr lang="en-US" dirty="0"/>
              <a:t>2021</a:t>
            </a:r>
          </a:p>
          <a:p>
            <a:pPr marL="457200" indent="-457200">
              <a:spcBef>
                <a:spcPts val="200"/>
              </a:spcBef>
              <a:buFont typeface="Rage Italic" pitchFamily="66" charset="0"/>
              <a:buAutoNum type="arabicPeriod"/>
            </a:pPr>
            <a:r>
              <a:rPr lang="en-US" dirty="0"/>
              <a:t>Dublin City Schools		</a:t>
            </a:r>
            <a:r>
              <a:rPr lang="en-US" dirty="0" smtClean="0"/>
              <a:t>	first </a:t>
            </a:r>
            <a:r>
              <a:rPr lang="en-US" dirty="0"/>
              <a:t>year: 2011	renewed 5 years	</a:t>
            </a:r>
            <a:r>
              <a:rPr lang="en-US" dirty="0" smtClean="0"/>
              <a:t>end </a:t>
            </a:r>
            <a:r>
              <a:rPr lang="en-US" dirty="0" smtClean="0">
                <a:solidFill>
                  <a:schemeClr val="tx1"/>
                </a:solidFill>
              </a:rPr>
              <a:t>2023</a:t>
            </a:r>
          </a:p>
          <a:p>
            <a:pPr marL="457200" indent="-457200">
              <a:spcBef>
                <a:spcPts val="200"/>
              </a:spcBef>
              <a:buAutoNum type="arabicPeriod"/>
            </a:pPr>
            <a:r>
              <a:rPr lang="en-US" dirty="0" smtClean="0">
                <a:solidFill>
                  <a:schemeClr val="tx1"/>
                </a:solidFill>
              </a:rPr>
              <a:t>Evans	County Schools		First year:2019				end 2024</a:t>
            </a:r>
          </a:p>
          <a:p>
            <a:pPr marL="457200" indent="-457200">
              <a:spcBef>
                <a:spcPts val="200"/>
              </a:spcBef>
              <a:buAutoNum type="arabicPeriod"/>
            </a:pPr>
            <a:r>
              <a:rPr lang="en-US" dirty="0" smtClean="0">
                <a:solidFill>
                  <a:schemeClr val="tx1"/>
                </a:solidFill>
              </a:rPr>
              <a:t>Fannin </a:t>
            </a:r>
            <a:r>
              <a:rPr lang="en-US" dirty="0">
                <a:solidFill>
                  <a:schemeClr val="tx1"/>
                </a:solidFill>
              </a:rPr>
              <a:t>County Schools		first year: 2015				end </a:t>
            </a:r>
            <a:r>
              <a:rPr lang="en-US" dirty="0" smtClean="0">
                <a:solidFill>
                  <a:schemeClr val="tx1"/>
                </a:solidFill>
              </a:rPr>
              <a:t>2019</a:t>
            </a:r>
          </a:p>
          <a:p>
            <a:pPr marL="457200" indent="-457200">
              <a:spcBef>
                <a:spcPts val="200"/>
              </a:spcBef>
              <a:buAutoNum type="arabicPeriod"/>
            </a:pPr>
            <a:r>
              <a:rPr lang="en-US" dirty="0" smtClean="0">
                <a:solidFill>
                  <a:schemeClr val="tx1"/>
                </a:solidFill>
              </a:rPr>
              <a:t>Floyd </a:t>
            </a:r>
            <a:r>
              <a:rPr lang="en-US" dirty="0">
                <a:solidFill>
                  <a:schemeClr val="tx1"/>
                </a:solidFill>
              </a:rPr>
              <a:t>County Schools		first year: 2010	renewed 5 years	end </a:t>
            </a:r>
            <a:r>
              <a:rPr lang="en-US" dirty="0" smtClean="0">
                <a:solidFill>
                  <a:schemeClr val="tx1"/>
                </a:solidFill>
              </a:rPr>
              <a:t>2021</a:t>
            </a:r>
            <a:endParaRPr lang="en-US" dirty="0">
              <a:solidFill>
                <a:schemeClr val="tx1"/>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4A822907-8A9D-4F6B-98F6-913902AD56B5}" type="slidenum">
              <a:rPr lang="en-US" smtClean="0"/>
              <a:pPr/>
              <a:t>6</a:t>
            </a:fld>
            <a:endParaRPr lang="en-US" dirty="0"/>
          </a:p>
        </p:txBody>
      </p:sp>
    </p:spTree>
    <p:extLst>
      <p:ext uri="{BB962C8B-B14F-4D97-AF65-F5344CB8AC3E}">
        <p14:creationId xmlns:p14="http://schemas.microsoft.com/office/powerpoint/2010/main" val="4027878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n-US" dirty="0" smtClean="0"/>
              <a:t>46 </a:t>
            </a:r>
            <a:r>
              <a:rPr lang="en-US" dirty="0"/>
              <a:t>Charter Systems in </a:t>
            </a:r>
            <a:r>
              <a:rPr lang="en-US" dirty="0" smtClean="0"/>
              <a:t>Georgia* </a:t>
            </a:r>
            <a:r>
              <a:rPr lang="en-US" dirty="0"/>
              <a:t/>
            </a:r>
            <a:br>
              <a:rPr lang="en-US" dirty="0"/>
            </a:br>
            <a:r>
              <a:rPr lang="en-US" dirty="0"/>
              <a:t>(2 of 3)</a:t>
            </a:r>
          </a:p>
        </p:txBody>
      </p:sp>
      <p:sp>
        <p:nvSpPr>
          <p:cNvPr id="3" name="Content Placeholder 2"/>
          <p:cNvSpPr>
            <a:spLocks noGrp="1"/>
          </p:cNvSpPr>
          <p:nvPr>
            <p:ph idx="1"/>
          </p:nvPr>
        </p:nvSpPr>
        <p:spPr/>
        <p:txBody>
          <a:bodyPr>
            <a:normAutofit fontScale="77500" lnSpcReduction="20000"/>
          </a:bodyPr>
          <a:lstStyle/>
          <a:p>
            <a:pPr marL="0" indent="0">
              <a:spcBef>
                <a:spcPts val="200"/>
              </a:spcBef>
              <a:buNone/>
            </a:pPr>
            <a:r>
              <a:rPr lang="en-US" sz="1700" dirty="0" smtClean="0"/>
              <a:t>22. </a:t>
            </a:r>
            <a:r>
              <a:rPr lang="en-US" sz="1700" dirty="0"/>
              <a:t>Fulton County Schools 		first year: 2012	renewed 5 years		end 2020</a:t>
            </a:r>
          </a:p>
          <a:p>
            <a:pPr marL="0" indent="0">
              <a:spcBef>
                <a:spcPts val="200"/>
              </a:spcBef>
              <a:buNone/>
            </a:pPr>
            <a:r>
              <a:rPr lang="en-US" sz="1700" dirty="0" smtClean="0"/>
              <a:t>23. </a:t>
            </a:r>
            <a:r>
              <a:rPr lang="en-US" sz="1700" dirty="0"/>
              <a:t>Gainesville City Schools		first year: 2008	renewed 10 years		end 2023</a:t>
            </a:r>
          </a:p>
          <a:p>
            <a:pPr marL="0" indent="0">
              <a:spcBef>
                <a:spcPts val="200"/>
              </a:spcBef>
              <a:buNone/>
            </a:pPr>
            <a:r>
              <a:rPr lang="en-US" sz="1700" dirty="0" smtClean="0"/>
              <a:t>24. </a:t>
            </a:r>
            <a:r>
              <a:rPr lang="en-US" sz="1700" dirty="0"/>
              <a:t>Gilmer County Schools		first year: 2014					end </a:t>
            </a:r>
            <a:r>
              <a:rPr lang="en-US" sz="1700" dirty="0" smtClean="0"/>
              <a:t>2024</a:t>
            </a:r>
            <a:endParaRPr lang="en-US" sz="1700" dirty="0"/>
          </a:p>
          <a:p>
            <a:pPr marL="0" indent="0">
              <a:spcBef>
                <a:spcPts val="200"/>
              </a:spcBef>
              <a:buNone/>
            </a:pPr>
            <a:r>
              <a:rPr lang="en-US" sz="1700" dirty="0" smtClean="0"/>
              <a:t>25. </a:t>
            </a:r>
            <a:r>
              <a:rPr lang="en-US" sz="1700" dirty="0"/>
              <a:t>Glascock County Schools		first year: 2014					end 2019</a:t>
            </a:r>
          </a:p>
          <a:p>
            <a:pPr marL="0" indent="0">
              <a:spcBef>
                <a:spcPts val="200"/>
              </a:spcBef>
              <a:buNone/>
            </a:pPr>
            <a:r>
              <a:rPr lang="en-US" sz="1700" dirty="0" smtClean="0"/>
              <a:t>26. </a:t>
            </a:r>
            <a:r>
              <a:rPr lang="en-US" sz="1700" dirty="0"/>
              <a:t>Gordon County Schools 		first year: 2011	renewed 5 years		end 2026</a:t>
            </a:r>
          </a:p>
          <a:p>
            <a:pPr marL="0" indent="0">
              <a:spcBef>
                <a:spcPts val="200"/>
              </a:spcBef>
              <a:buNone/>
            </a:pPr>
            <a:r>
              <a:rPr lang="en-US" sz="1700" dirty="0" smtClean="0"/>
              <a:t>27. </a:t>
            </a:r>
            <a:r>
              <a:rPr lang="en-US" sz="1700" dirty="0"/>
              <a:t>Haralson County Schools		first year: 2013	renewed 5 years		end 2023</a:t>
            </a:r>
          </a:p>
          <a:p>
            <a:pPr marL="0" indent="0">
              <a:spcBef>
                <a:spcPts val="200"/>
              </a:spcBef>
              <a:buNone/>
            </a:pPr>
            <a:r>
              <a:rPr lang="en-US" sz="1700" dirty="0" smtClean="0"/>
              <a:t>28. </a:t>
            </a:r>
            <a:r>
              <a:rPr lang="en-US" sz="1700" dirty="0"/>
              <a:t>Hart County Schools			first year: 2014					end 2019</a:t>
            </a:r>
          </a:p>
          <a:p>
            <a:pPr marL="0" indent="0">
              <a:spcBef>
                <a:spcPts val="200"/>
              </a:spcBef>
              <a:buNone/>
            </a:pPr>
            <a:r>
              <a:rPr lang="en-US" sz="1700" dirty="0" smtClean="0"/>
              <a:t>29. </a:t>
            </a:r>
            <a:r>
              <a:rPr lang="en-US" sz="1700" dirty="0"/>
              <a:t>Jasper County Schools 		first year: 2016					end 2021</a:t>
            </a:r>
          </a:p>
          <a:p>
            <a:pPr marL="0" indent="0">
              <a:spcBef>
                <a:spcPts val="200"/>
              </a:spcBef>
              <a:buNone/>
            </a:pPr>
            <a:r>
              <a:rPr lang="en-US" sz="1700" dirty="0" smtClean="0"/>
              <a:t>30. </a:t>
            </a:r>
            <a:r>
              <a:rPr lang="en-US" sz="1700" dirty="0"/>
              <a:t>Lumpkin County Schools		first year: 2014					end </a:t>
            </a:r>
            <a:r>
              <a:rPr lang="en-US" sz="1700" dirty="0" smtClean="0"/>
              <a:t>2020</a:t>
            </a:r>
            <a:endParaRPr lang="en-US" sz="1700" dirty="0"/>
          </a:p>
          <a:p>
            <a:pPr marL="0" indent="0">
              <a:spcBef>
                <a:spcPts val="200"/>
              </a:spcBef>
              <a:buNone/>
            </a:pPr>
            <a:r>
              <a:rPr lang="en-US" sz="1700" dirty="0" smtClean="0"/>
              <a:t>31. </a:t>
            </a:r>
            <a:r>
              <a:rPr lang="en-US" sz="1700" dirty="0"/>
              <a:t>Liberty County Schools		first year: 2015					end 2020</a:t>
            </a:r>
          </a:p>
          <a:p>
            <a:pPr marL="0" indent="0">
              <a:spcBef>
                <a:spcPts val="200"/>
              </a:spcBef>
              <a:buNone/>
            </a:pPr>
            <a:r>
              <a:rPr lang="en-US" sz="1700" dirty="0" smtClean="0"/>
              <a:t>32. </a:t>
            </a:r>
            <a:r>
              <a:rPr lang="en-US" sz="1700" dirty="0"/>
              <a:t>Madison County Schools		first year: 2012	renewed 5 years		end 2022</a:t>
            </a:r>
          </a:p>
          <a:p>
            <a:pPr marL="0" indent="0">
              <a:spcBef>
                <a:spcPts val="200"/>
              </a:spcBef>
              <a:buNone/>
            </a:pPr>
            <a:r>
              <a:rPr lang="en-US" sz="1700" dirty="0" smtClean="0"/>
              <a:t>33. </a:t>
            </a:r>
            <a:r>
              <a:rPr lang="en-US" sz="1700" dirty="0"/>
              <a:t>Marietta City Schools			first year: 2008 	renewed 10 years		end 2023</a:t>
            </a:r>
          </a:p>
          <a:p>
            <a:pPr marL="0" indent="0">
              <a:spcBef>
                <a:spcPts val="200"/>
              </a:spcBef>
              <a:buNone/>
            </a:pPr>
            <a:r>
              <a:rPr lang="en-US" sz="1700" dirty="0" smtClean="0"/>
              <a:t>34. </a:t>
            </a:r>
            <a:r>
              <a:rPr lang="en-US" sz="1700" dirty="0"/>
              <a:t>Morgan County Schools  		first year: 2011 	renewed 10 years		end 2026</a:t>
            </a:r>
          </a:p>
          <a:p>
            <a:pPr marL="0" indent="0">
              <a:spcBef>
                <a:spcPts val="200"/>
              </a:spcBef>
              <a:buNone/>
            </a:pPr>
            <a:r>
              <a:rPr lang="en-US" sz="1700" dirty="0" smtClean="0"/>
              <a:t>35. </a:t>
            </a:r>
            <a:r>
              <a:rPr lang="en-US" sz="1700" dirty="0"/>
              <a:t>Peach County Schools			first year: 2016					end 2021</a:t>
            </a:r>
          </a:p>
          <a:p>
            <a:pPr marL="0" indent="0">
              <a:spcBef>
                <a:spcPts val="200"/>
              </a:spcBef>
              <a:buNone/>
            </a:pPr>
            <a:r>
              <a:rPr lang="en-US" sz="1700" dirty="0" smtClean="0"/>
              <a:t>36. </a:t>
            </a:r>
            <a:r>
              <a:rPr lang="en-US" sz="1700" dirty="0"/>
              <a:t>Pelham City Schools			first year: 2018					end 2023</a:t>
            </a:r>
          </a:p>
          <a:p>
            <a:pPr marL="0" indent="0">
              <a:spcBef>
                <a:spcPts val="200"/>
              </a:spcBef>
              <a:buNone/>
            </a:pPr>
            <a:r>
              <a:rPr lang="en-US" sz="1700" dirty="0" smtClean="0"/>
              <a:t>37. </a:t>
            </a:r>
            <a:r>
              <a:rPr lang="en-US" sz="1700" dirty="0"/>
              <a:t>Putnam County Schools		first year: 2010 	renewed 10 years		end 2025</a:t>
            </a:r>
          </a:p>
          <a:p>
            <a:pPr marL="0" indent="0">
              <a:spcBef>
                <a:spcPts val="200"/>
              </a:spcBef>
              <a:buNone/>
            </a:pPr>
            <a:r>
              <a:rPr lang="en-US" sz="1700" dirty="0" smtClean="0"/>
              <a:t>38. </a:t>
            </a:r>
            <a:r>
              <a:rPr lang="en-US" sz="1700" dirty="0"/>
              <a:t>Randolph County Schools		first year: 2016					end 2021</a:t>
            </a:r>
          </a:p>
          <a:p>
            <a:pPr marL="0" indent="0">
              <a:spcBef>
                <a:spcPts val="200"/>
              </a:spcBef>
              <a:buNone/>
            </a:pPr>
            <a:r>
              <a:rPr lang="en-US" sz="1700" dirty="0" smtClean="0"/>
              <a:t>39. </a:t>
            </a:r>
            <a:r>
              <a:rPr lang="en-US" sz="1700" dirty="0"/>
              <a:t>Stephens County Schools		first year: 2014					end </a:t>
            </a:r>
            <a:r>
              <a:rPr lang="en-US" sz="1700" dirty="0" smtClean="0"/>
              <a:t>2021</a:t>
            </a:r>
            <a:endParaRPr lang="en-US" sz="1700" dirty="0"/>
          </a:p>
          <a:p>
            <a:pPr marL="0" indent="0">
              <a:spcBef>
                <a:spcPts val="200"/>
              </a:spcBef>
              <a:buNone/>
            </a:pPr>
            <a:r>
              <a:rPr lang="en-US" sz="1700" dirty="0" smtClean="0"/>
              <a:t>40. </a:t>
            </a:r>
            <a:r>
              <a:rPr lang="en-US" sz="1700" dirty="0"/>
              <a:t>Taliaferro County Schools		first year: 2018					</a:t>
            </a:r>
            <a:r>
              <a:rPr lang="en-US" sz="1700" dirty="0">
                <a:solidFill>
                  <a:schemeClr val="tx1"/>
                </a:solidFill>
              </a:rPr>
              <a:t>end </a:t>
            </a:r>
            <a:r>
              <a:rPr lang="en-US" sz="1700" dirty="0" smtClean="0">
                <a:solidFill>
                  <a:schemeClr val="tx1"/>
                </a:solidFill>
              </a:rPr>
              <a:t>2022</a:t>
            </a:r>
          </a:p>
          <a:p>
            <a:pPr marL="0" indent="0">
              <a:spcBef>
                <a:spcPts val="200"/>
              </a:spcBef>
              <a:buNone/>
            </a:pPr>
            <a:r>
              <a:rPr lang="en-US" sz="1700" dirty="0" smtClean="0"/>
              <a:t>41. </a:t>
            </a:r>
            <a:r>
              <a:rPr lang="en-US" sz="1700" dirty="0"/>
              <a:t>Terrell County Schools		first year: 2016					end 2021</a:t>
            </a:r>
          </a:p>
          <a:p>
            <a:pPr marL="0" indent="0">
              <a:spcBef>
                <a:spcPts val="200"/>
              </a:spcBef>
              <a:buNone/>
            </a:pPr>
            <a:endParaRPr lang="en-US" sz="1700" dirty="0"/>
          </a:p>
          <a:p>
            <a:pPr marL="0" indent="0">
              <a:buNone/>
            </a:pPr>
            <a:endParaRPr lang="en-US" dirty="0"/>
          </a:p>
        </p:txBody>
      </p:sp>
      <p:sp>
        <p:nvSpPr>
          <p:cNvPr id="4" name="Slide Number Placeholder 3"/>
          <p:cNvSpPr>
            <a:spLocks noGrp="1"/>
          </p:cNvSpPr>
          <p:nvPr>
            <p:ph type="sldNum" sz="quarter" idx="12"/>
          </p:nvPr>
        </p:nvSpPr>
        <p:spPr/>
        <p:txBody>
          <a:bodyPr/>
          <a:lstStyle/>
          <a:p>
            <a:fld id="{4A822907-8A9D-4F6B-98F6-913902AD56B5}" type="slidenum">
              <a:rPr lang="en-US" smtClean="0"/>
              <a:pPr/>
              <a:t>7</a:t>
            </a:fld>
            <a:endParaRPr lang="en-US" dirty="0"/>
          </a:p>
        </p:txBody>
      </p:sp>
    </p:spTree>
    <p:extLst>
      <p:ext uri="{BB962C8B-B14F-4D97-AF65-F5344CB8AC3E}">
        <p14:creationId xmlns:p14="http://schemas.microsoft.com/office/powerpoint/2010/main" val="2079358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n-US" dirty="0" smtClean="0"/>
              <a:t>46 </a:t>
            </a:r>
            <a:r>
              <a:rPr lang="en-US" dirty="0"/>
              <a:t>Charter Systems in </a:t>
            </a:r>
            <a:r>
              <a:rPr lang="en-US" dirty="0" smtClean="0"/>
              <a:t>Georgia</a:t>
            </a:r>
            <a:r>
              <a:rPr lang="en-US" b="1" dirty="0" smtClean="0">
                <a:solidFill>
                  <a:schemeClr val="bg1"/>
                </a:solidFill>
              </a:rPr>
              <a:t>*</a:t>
            </a:r>
            <a:r>
              <a:rPr lang="en-US" dirty="0" smtClean="0"/>
              <a:t> </a:t>
            </a:r>
            <a:r>
              <a:rPr lang="en-US" dirty="0"/>
              <a:t/>
            </a:r>
            <a:br>
              <a:rPr lang="en-US" dirty="0"/>
            </a:br>
            <a:r>
              <a:rPr lang="en-US" dirty="0"/>
              <a:t>(3 of 3) </a:t>
            </a:r>
          </a:p>
        </p:txBody>
      </p:sp>
      <p:sp>
        <p:nvSpPr>
          <p:cNvPr id="3" name="Content Placeholder 2"/>
          <p:cNvSpPr>
            <a:spLocks noGrp="1"/>
          </p:cNvSpPr>
          <p:nvPr>
            <p:ph idx="1"/>
          </p:nvPr>
        </p:nvSpPr>
        <p:spPr/>
        <p:txBody>
          <a:bodyPr>
            <a:normAutofit/>
          </a:bodyPr>
          <a:lstStyle/>
          <a:p>
            <a:pPr marL="0" indent="0">
              <a:spcBef>
                <a:spcPts val="200"/>
              </a:spcBef>
              <a:buNone/>
            </a:pPr>
            <a:r>
              <a:rPr lang="en-US" sz="1300" dirty="0" smtClean="0"/>
              <a:t>42. </a:t>
            </a:r>
            <a:r>
              <a:rPr lang="en-US" sz="1300" dirty="0"/>
              <a:t>Tift County Schools			first year: 2016					end 2021</a:t>
            </a:r>
          </a:p>
          <a:p>
            <a:pPr marL="0" indent="0">
              <a:spcBef>
                <a:spcPts val="200"/>
              </a:spcBef>
              <a:buNone/>
            </a:pPr>
            <a:r>
              <a:rPr lang="en-US" sz="1300" dirty="0" smtClean="0"/>
              <a:t>43. </a:t>
            </a:r>
            <a:r>
              <a:rPr lang="en-US" sz="1300" dirty="0"/>
              <a:t>Union County Schools 			first year: 2014					end </a:t>
            </a:r>
            <a:r>
              <a:rPr lang="en-US" sz="1300" dirty="0" smtClean="0"/>
              <a:t>2024</a:t>
            </a:r>
            <a:endParaRPr lang="en-US" sz="1300" dirty="0"/>
          </a:p>
          <a:p>
            <a:pPr marL="0" indent="0">
              <a:spcBef>
                <a:spcPts val="200"/>
              </a:spcBef>
              <a:buNone/>
            </a:pPr>
            <a:r>
              <a:rPr lang="en-US" sz="1300" dirty="0" smtClean="0"/>
              <a:t>44. </a:t>
            </a:r>
            <a:r>
              <a:rPr lang="en-US" sz="1300" dirty="0"/>
              <a:t>Vidalia City Schools 			first year: 2014					end </a:t>
            </a:r>
            <a:r>
              <a:rPr lang="en-US" sz="1300" dirty="0" smtClean="0"/>
              <a:t>2024</a:t>
            </a:r>
            <a:endParaRPr lang="en-US" sz="1300" dirty="0"/>
          </a:p>
          <a:p>
            <a:pPr marL="0" indent="0">
              <a:spcBef>
                <a:spcPts val="200"/>
              </a:spcBef>
              <a:buNone/>
            </a:pPr>
            <a:r>
              <a:rPr lang="en-US" sz="1300" dirty="0" smtClean="0"/>
              <a:t>45. </a:t>
            </a:r>
            <a:r>
              <a:rPr lang="en-US" sz="1300" dirty="0"/>
              <a:t>Warren County Schools		first year: 2008	renewed 5 years		end </a:t>
            </a:r>
            <a:r>
              <a:rPr lang="en-US" sz="1300" dirty="0" smtClean="0">
                <a:solidFill>
                  <a:schemeClr val="tx1"/>
                </a:solidFill>
              </a:rPr>
              <a:t>2022</a:t>
            </a:r>
            <a:endParaRPr lang="en-US" sz="1300" dirty="0">
              <a:solidFill>
                <a:schemeClr val="tx1"/>
              </a:solidFill>
            </a:endParaRPr>
          </a:p>
          <a:p>
            <a:pPr marL="0" indent="0">
              <a:spcBef>
                <a:spcPts val="200"/>
              </a:spcBef>
              <a:buNone/>
            </a:pPr>
            <a:r>
              <a:rPr lang="en-US" sz="1300" dirty="0" smtClean="0"/>
              <a:t>46. </a:t>
            </a:r>
            <a:r>
              <a:rPr lang="en-US" sz="1300" dirty="0"/>
              <a:t>White County Schools			first year: 2010	renewed 10 years		end </a:t>
            </a:r>
            <a:r>
              <a:rPr lang="en-US" sz="1300" dirty="0" smtClean="0"/>
              <a:t>2025</a:t>
            </a:r>
          </a:p>
          <a:p>
            <a:pPr marL="342900" indent="-342900">
              <a:spcBef>
                <a:spcPts val="200"/>
              </a:spcBef>
              <a:buAutoNum type="arabicPeriod" startAt="46"/>
            </a:pPr>
            <a:endParaRPr lang="en-US" sz="1800" b="1" dirty="0" smtClean="0">
              <a:solidFill>
                <a:srgbClr val="FF0000"/>
              </a:solidFill>
            </a:endParaRPr>
          </a:p>
          <a:p>
            <a:pPr marL="0" lvl="1" indent="0">
              <a:spcBef>
                <a:spcPts val="200"/>
              </a:spcBef>
              <a:buNone/>
            </a:pPr>
            <a:r>
              <a:rPr lang="en-US" sz="2000" b="1" dirty="0" smtClean="0">
                <a:solidFill>
                  <a:srgbClr val="FF0000"/>
                </a:solidFill>
              </a:rPr>
              <a:t>* </a:t>
            </a:r>
            <a:r>
              <a:rPr lang="en-US" sz="2000" dirty="0"/>
              <a:t>Performance Contracts Ending dates may vary from the original contract’s cycle due to some charter systems’ alignment of contract renewal with Accreditation Visits, College and Career Academy Certification visits, or extenuating circumstances that warrant an extension to the performance </a:t>
            </a:r>
            <a:r>
              <a:rPr lang="en-US" sz="2000" dirty="0" smtClean="0"/>
              <a:t>contract.</a:t>
            </a:r>
            <a:endParaRPr lang="en-US" sz="2000" dirty="0"/>
          </a:p>
          <a:p>
            <a:pPr marL="0" indent="0">
              <a:spcBef>
                <a:spcPts val="200"/>
              </a:spcBef>
              <a:buNone/>
            </a:pPr>
            <a:endParaRPr lang="en-US" sz="2000" b="1" dirty="0" smtClean="0">
              <a:solidFill>
                <a:srgbClr val="FF0000"/>
              </a:solidFill>
            </a:endParaRPr>
          </a:p>
          <a:p>
            <a:pPr marL="0" indent="0">
              <a:spcBef>
                <a:spcPts val="200"/>
              </a:spcBef>
              <a:buNone/>
            </a:pPr>
            <a:endParaRPr lang="en-US" sz="1800" b="1" dirty="0">
              <a:solidFill>
                <a:srgbClr val="FF0000"/>
              </a:solidFill>
            </a:endParaRPr>
          </a:p>
        </p:txBody>
      </p:sp>
      <p:sp>
        <p:nvSpPr>
          <p:cNvPr id="4" name="Slide Number Placeholder 3"/>
          <p:cNvSpPr>
            <a:spLocks noGrp="1"/>
          </p:cNvSpPr>
          <p:nvPr>
            <p:ph type="sldNum" sz="quarter" idx="12"/>
          </p:nvPr>
        </p:nvSpPr>
        <p:spPr/>
        <p:txBody>
          <a:bodyPr/>
          <a:lstStyle/>
          <a:p>
            <a:fld id="{4A822907-8A9D-4F6B-98F6-913902AD56B5}" type="slidenum">
              <a:rPr lang="en-US" smtClean="0"/>
              <a:pPr/>
              <a:t>8</a:t>
            </a:fld>
            <a:endParaRPr lang="en-US" dirty="0"/>
          </a:p>
        </p:txBody>
      </p:sp>
    </p:spTree>
    <p:extLst>
      <p:ext uri="{BB962C8B-B14F-4D97-AF65-F5344CB8AC3E}">
        <p14:creationId xmlns:p14="http://schemas.microsoft.com/office/powerpoint/2010/main" val="2518951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90982"/>
            <a:ext cx="8041440" cy="1442674"/>
          </a:xfrm>
        </p:spPr>
        <p:style>
          <a:lnRef idx="1">
            <a:schemeClr val="accent4"/>
          </a:lnRef>
          <a:fillRef idx="2">
            <a:schemeClr val="accent4"/>
          </a:fillRef>
          <a:effectRef idx="1">
            <a:schemeClr val="accent4"/>
          </a:effectRef>
          <a:fontRef idx="minor">
            <a:schemeClr val="dk1"/>
          </a:fontRef>
        </p:style>
        <p:txBody>
          <a:bodyPr>
            <a:noAutofit/>
          </a:bodyPr>
          <a:lstStyle/>
          <a:p>
            <a:r>
              <a:rPr lang="en-US" sz="3600" dirty="0"/>
              <a:t>General </a:t>
            </a:r>
            <a:br>
              <a:rPr lang="en-US" sz="3600" dirty="0"/>
            </a:br>
            <a:r>
              <a:rPr lang="en-US" sz="3600" dirty="0"/>
              <a:t>Governance Team Responsibilities</a:t>
            </a:r>
          </a:p>
        </p:txBody>
      </p:sp>
      <p:sp>
        <p:nvSpPr>
          <p:cNvPr id="3" name="Content Placeholder 2"/>
          <p:cNvSpPr>
            <a:spLocks noGrp="1"/>
          </p:cNvSpPr>
          <p:nvPr>
            <p:ph idx="1"/>
          </p:nvPr>
        </p:nvSpPr>
        <p:spPr>
          <a:xfrm>
            <a:off x="1043045" y="1633656"/>
            <a:ext cx="7633121" cy="5051570"/>
          </a:xfrm>
        </p:spPr>
        <p:txBody>
          <a:bodyPr>
            <a:normAutofit/>
          </a:bodyPr>
          <a:lstStyle/>
          <a:p>
            <a:pPr>
              <a:buFont typeface="Wingdings" charset="2"/>
              <a:buChar char="q"/>
            </a:pPr>
            <a:r>
              <a:rPr lang="en-US" dirty="0"/>
              <a:t>Adopt the school improvement plan and updates</a:t>
            </a:r>
          </a:p>
          <a:p>
            <a:pPr>
              <a:buFont typeface="Wingdings" charset="2"/>
              <a:buChar char="q"/>
            </a:pPr>
            <a:r>
              <a:rPr lang="en-US" dirty="0"/>
              <a:t>Review progress on the school improvement plan</a:t>
            </a:r>
          </a:p>
          <a:p>
            <a:pPr>
              <a:buFont typeface="Wingdings" charset="2"/>
              <a:buChar char="q"/>
            </a:pPr>
            <a:r>
              <a:rPr lang="en-US" dirty="0"/>
              <a:t>Participates in the identification of instructional programs, operational processes, resources and innovations to improve student achievement</a:t>
            </a:r>
          </a:p>
          <a:p>
            <a:pPr>
              <a:buFont typeface="Wingdings" charset="2"/>
              <a:buChar char="q"/>
            </a:pPr>
            <a:r>
              <a:rPr lang="en-US" dirty="0"/>
              <a:t>Provide input into the annual </a:t>
            </a:r>
            <a:r>
              <a:rPr lang="en-US" dirty="0" smtClean="0"/>
              <a:t>school budget </a:t>
            </a:r>
            <a:r>
              <a:rPr lang="en-US" dirty="0"/>
              <a:t>and may approve</a:t>
            </a:r>
          </a:p>
          <a:p>
            <a:pPr>
              <a:buFont typeface="Wingdings" charset="2"/>
              <a:buChar char="q"/>
            </a:pPr>
            <a:r>
              <a:rPr lang="en-US" dirty="0"/>
              <a:t>Participate in hiring of the Principal in the case of a vacancy, and may have input into performance goals and provide feedback on the performance of the Principal</a:t>
            </a:r>
          </a:p>
          <a:p>
            <a:pPr marL="0" indent="0">
              <a:buNone/>
            </a:pPr>
            <a:endParaRPr lang="en-US" dirty="0"/>
          </a:p>
        </p:txBody>
      </p:sp>
      <p:sp>
        <p:nvSpPr>
          <p:cNvPr id="5" name="Slide Number Placeholder 4"/>
          <p:cNvSpPr>
            <a:spLocks noGrp="1"/>
          </p:cNvSpPr>
          <p:nvPr>
            <p:ph type="sldNum" sz="quarter" idx="12"/>
          </p:nvPr>
        </p:nvSpPr>
        <p:spPr/>
        <p:txBody>
          <a:bodyPr/>
          <a:lstStyle/>
          <a:p>
            <a:fld id="{4A822907-8A9D-4F6B-98F6-913902AD56B5}" type="slidenum">
              <a:rPr lang="en-US" smtClean="0"/>
              <a:pPr/>
              <a:t>9</a:t>
            </a:fld>
            <a:endParaRPr lang="en-US" dirty="0"/>
          </a:p>
        </p:txBody>
      </p:sp>
      <p:pic>
        <p:nvPicPr>
          <p:cNvPr id="6" name="Picture 5" descr="council.jpg"/>
          <p:cNvPicPr>
            <a:picLocks noChangeAspect="1"/>
          </p:cNvPicPr>
          <p:nvPr/>
        </p:nvPicPr>
        <p:blipFill>
          <a:blip r:embed="rId2" cstate="print"/>
          <a:srcRect b="16241"/>
          <a:stretch>
            <a:fillRect/>
          </a:stretch>
        </p:blipFill>
        <p:spPr>
          <a:xfrm>
            <a:off x="6467863" y="5612524"/>
            <a:ext cx="1444387" cy="1072702"/>
          </a:xfrm>
          <a:prstGeom prst="rect">
            <a:avLst/>
          </a:prstGeom>
        </p:spPr>
      </p:pic>
    </p:spTree>
    <p:extLst>
      <p:ext uri="{BB962C8B-B14F-4D97-AF65-F5344CB8AC3E}">
        <p14:creationId xmlns:p14="http://schemas.microsoft.com/office/powerpoint/2010/main" val="29850585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1441</TotalTime>
  <Words>3927</Words>
  <Application>Microsoft Macintosh PowerPoint</Application>
  <PresentationFormat>On-screen Show (4:3)</PresentationFormat>
  <Paragraphs>444</Paragraphs>
  <Slides>53</Slides>
  <Notes>6</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Sketchbook</vt:lpstr>
      <vt:lpstr>Implementing Local School Governance and Maximizing Flexibility in Georgia Charter School Systems</vt:lpstr>
      <vt:lpstr>Agenda Topics</vt:lpstr>
      <vt:lpstr>Agenda Topic #1</vt:lpstr>
      <vt:lpstr>What is Governance?</vt:lpstr>
      <vt:lpstr>What is Governance?</vt:lpstr>
      <vt:lpstr>46 Charter Systems in Georgia*  (1 of 3)</vt:lpstr>
      <vt:lpstr>46 Charter Systems in Georgia*  (2 of 3)</vt:lpstr>
      <vt:lpstr>46 Charter Systems in Georgia*  (3 of 3) </vt:lpstr>
      <vt:lpstr>General  Governance Team Responsibilities</vt:lpstr>
      <vt:lpstr>Code of Ethics/Conduct</vt:lpstr>
      <vt:lpstr>Charter System Governance Structure</vt:lpstr>
      <vt:lpstr>Local School Governance Team Authority and Decision-Making</vt:lpstr>
      <vt:lpstr>Local School Governance Team Authority</vt:lpstr>
      <vt:lpstr>Local School Governance Team Authority</vt:lpstr>
      <vt:lpstr>Local School Governance Team Authority</vt:lpstr>
      <vt:lpstr>Local School Governance Team Authority</vt:lpstr>
      <vt:lpstr>Quality School Governance in a Charter System</vt:lpstr>
      <vt:lpstr>The Work of LSGTs Charter System Testimonials </vt:lpstr>
      <vt:lpstr>Agenda Topic #2</vt:lpstr>
      <vt:lpstr>Broad Flexibility</vt:lpstr>
      <vt:lpstr>What Laws Are NOT Included in Broad Flexibility?</vt:lpstr>
      <vt:lpstr>What Laws are Included in Broad Flexibility?</vt:lpstr>
      <vt:lpstr>Broad Flexibility Facts Vs. Myths </vt:lpstr>
      <vt:lpstr>Examples of Charter System Waivers- Academic Program</vt:lpstr>
      <vt:lpstr>Examples of Charter System Waivers- Academic Program</vt:lpstr>
      <vt:lpstr>Examples of Charter System Waivers- Academic Program</vt:lpstr>
      <vt:lpstr>Examples of Charter System Waivers- Human Resources</vt:lpstr>
      <vt:lpstr>Examples of Charter System Waivers- Human Resources</vt:lpstr>
      <vt:lpstr>Examples of Charter System Waivers- Human Resources</vt:lpstr>
      <vt:lpstr>Examples of Charter System Waivers- Financial Flexibility</vt:lpstr>
      <vt:lpstr>Examples of Charter System Waivers- Financial Flexibility</vt:lpstr>
      <vt:lpstr>Examples of Charter System Waivers- Financial Flexibility</vt:lpstr>
      <vt:lpstr>Examples of Charter System Waivers- Operations</vt:lpstr>
      <vt:lpstr>Agenda Topic #3</vt:lpstr>
      <vt:lpstr>Calhoun City Schools  Captures Kids’ Hearts – Social Emotional Well-Being</vt:lpstr>
      <vt:lpstr>Cartersville City Schools Taking on a Threat to Student Health &amp; Safety</vt:lpstr>
      <vt:lpstr>“Charter Flexibility in Action” Dawson County Schools -Realignment of Grades 6-12</vt:lpstr>
      <vt:lpstr>Dawson County Schools -Realignment of Grades 6-12 </vt:lpstr>
      <vt:lpstr>“Charter Flexibility in Action” Calhoun City Schools –Jacket Junction Mobile Learning Lab – Crayons to Careers</vt:lpstr>
      <vt:lpstr>Calhoun City Schools –Jacket Junction Mobile Learning Lab – Crayons to Careers</vt:lpstr>
      <vt:lpstr>“Charter Flexibility in Action” Dublin City Schools – Dublin HS Tiny House Poject</vt:lpstr>
      <vt:lpstr>Dublin City Tiny Houses https://youtu.be/qouPH3TyqsA</vt:lpstr>
      <vt:lpstr>“Charter Flexibility in Action” Lumpkin County - Music Industry Pathway</vt:lpstr>
      <vt:lpstr> Lumpkin County Schools  Music Industry Pathway  </vt:lpstr>
      <vt:lpstr>“Charter Flexibility in Action” Candler County Schools</vt:lpstr>
      <vt:lpstr>“Charter Flexibility in Action” Atlanta Public Schools - Burgess-Peterson Academy</vt:lpstr>
      <vt:lpstr>“Charter Flexibility in Action” Marietta City Extended Year ESOL</vt:lpstr>
      <vt:lpstr>“Charter Flexibility in Action” Marietta City Extended Year ESOL</vt:lpstr>
      <vt:lpstr>“Charter Flexibility in Action” Catoosa County School District</vt:lpstr>
      <vt:lpstr>“Charter Flexibility in Action” Georgia DOE</vt:lpstr>
      <vt:lpstr>Innovative Assessment Pilot</vt:lpstr>
      <vt:lpstr>For Further Information On Charter Systems</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LOCAL SCHOOL GOVERNANCE IN GEORGIA CHARTER SCHOOL SYSTEMS</dc:title>
  <dc:creator>Lynn Plunkett</dc:creator>
  <cp:lastModifiedBy>Sherrie Gibney-Sherman</cp:lastModifiedBy>
  <cp:revision>118</cp:revision>
  <cp:lastPrinted>2019-06-04T14:11:56Z</cp:lastPrinted>
  <dcterms:created xsi:type="dcterms:W3CDTF">2016-05-19T15:01:22Z</dcterms:created>
  <dcterms:modified xsi:type="dcterms:W3CDTF">2019-08-08T14:34:32Z</dcterms:modified>
</cp:coreProperties>
</file>